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tiff" ContentType="image/tiff"/>
  <Default Extension="gif" ContentType="image/gi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256" r:id="rId2"/>
    <p:sldId id="262" r:id="rId3"/>
    <p:sldId id="261" r:id="rId4"/>
    <p:sldId id="257" r:id="rId5"/>
    <p:sldId id="264" r:id="rId6"/>
    <p:sldId id="286" r:id="rId7"/>
    <p:sldId id="265" r:id="rId8"/>
    <p:sldId id="267" r:id="rId9"/>
    <p:sldId id="268" r:id="rId10"/>
    <p:sldId id="269" r:id="rId11"/>
    <p:sldId id="270" r:id="rId12"/>
    <p:sldId id="287" r:id="rId13"/>
    <p:sldId id="288" r:id="rId14"/>
    <p:sldId id="289" r:id="rId15"/>
    <p:sldId id="258" r:id="rId16"/>
    <p:sldId id="291" r:id="rId17"/>
    <p:sldId id="292" r:id="rId18"/>
    <p:sldId id="293" r:id="rId19"/>
    <p:sldId id="296" r:id="rId20"/>
    <p:sldId id="277" r:id="rId21"/>
    <p:sldId id="278" r:id="rId22"/>
    <p:sldId id="279" r:id="rId23"/>
    <p:sldId id="280" r:id="rId24"/>
    <p:sldId id="282" r:id="rId25"/>
    <p:sldId id="283" r:id="rId26"/>
    <p:sldId id="284" r:id="rId27"/>
    <p:sldId id="285" r:id="rId28"/>
    <p:sldId id="295" r:id="rId29"/>
    <p:sldId id="272" r:id="rId30"/>
    <p:sldId id="294" r:id="rId31"/>
    <p:sldId id="281" r:id="rId32"/>
    <p:sldId id="260" r:id="rId33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00"/>
    <a:srgbClr val="0000FF"/>
    <a:srgbClr val="0066FF"/>
    <a:srgbClr val="CC6600"/>
    <a:srgbClr val="FF9933"/>
    <a:srgbClr val="663300"/>
    <a:srgbClr val="F9F7F0"/>
    <a:srgbClr val="FF3300"/>
    <a:srgbClr val="FFCC00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84429" autoAdjust="0"/>
  </p:normalViewPr>
  <p:slideViewPr>
    <p:cSldViewPr>
      <p:cViewPr varScale="1">
        <p:scale>
          <a:sx n="90" d="100"/>
          <a:sy n="90" d="100"/>
        </p:scale>
        <p:origin x="-96" y="-12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1A31D3-5153-488C-9DF2-99EC629B9FA4}" type="datetimeFigureOut">
              <a:rPr lang="zh-CN" altLang="en-US" smtClean="0"/>
              <a:pPr/>
              <a:t>2014/11/1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E887E2-836F-4627-A7A7-4A6E16F014F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2014/11/1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2014/11/1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2014/11/1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2014/11/1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2014/11/1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2014/11/1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2014/11/1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2014/11/1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2014/11/1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2014/11/1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2014/11/1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7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pPr/>
              <a:t>2014/11/1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0.gif"/><Relationship Id="rId5" Type="http://schemas.openxmlformats.org/officeDocument/2006/relationships/image" Target="../media/image29.gif"/><Relationship Id="rId4" Type="http://schemas.openxmlformats.org/officeDocument/2006/relationships/image" Target="../media/image28.gif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31640" y="4293096"/>
            <a:ext cx="6400800" cy="1126976"/>
          </a:xfrm>
        </p:spPr>
        <p:txBody>
          <a:bodyPr>
            <a:normAutofit/>
          </a:bodyPr>
          <a:lstStyle/>
          <a:p>
            <a:r>
              <a:rPr lang="zh-CN" altLang="en-US" sz="4400" dirty="0" smtClean="0">
                <a:solidFill>
                  <a:srgbClr val="FFCC00"/>
                </a:solidFill>
                <a:latin typeface="【团子】请叫我天然萌 微博@团团团团团团团儿" pitchFamily="2" charset="2"/>
                <a:ea typeface="【团子】请叫我天然萌 微博@团团团团团团团儿" pitchFamily="2" charset="2"/>
                <a:cs typeface="【团子】请叫我天然萌 微博@团团团团团团团儿" pitchFamily="2" charset="2"/>
              </a:rPr>
              <a:t>朋</a:t>
            </a:r>
            <a:r>
              <a:rPr lang="zh-CN" altLang="en-US" sz="4400" dirty="0" smtClean="0">
                <a:solidFill>
                  <a:schemeClr val="accent6">
                    <a:lumMod val="75000"/>
                  </a:schemeClr>
                </a:solidFill>
                <a:latin typeface="【团子】请叫我天然萌 微博@团团团团团团团儿" pitchFamily="2" charset="2"/>
                <a:ea typeface="【团子】请叫我天然萌 微博@团团团团团团团儿" pitchFamily="2" charset="2"/>
                <a:cs typeface="【团子】请叫我天然萌 微博@团团团团团团团儿" pitchFamily="2" charset="2"/>
              </a:rPr>
              <a:t>友</a:t>
            </a:r>
            <a:r>
              <a:rPr lang="zh-CN" altLang="en-US" sz="4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【团子】请叫我天然萌 微博@团团团团团团团儿" pitchFamily="2" charset="2"/>
                <a:ea typeface="【团子】请叫我天然萌 微博@团团团团团团团儿" pitchFamily="2" charset="2"/>
                <a:cs typeface="【团子】请叫我天然萌 微博@团团团团团团团儿" pitchFamily="2" charset="2"/>
              </a:rPr>
              <a:t>绘</a:t>
            </a:r>
            <a:endParaRPr lang="zh-CN" altLang="en-US" sz="4400" dirty="0">
              <a:solidFill>
                <a:schemeClr val="tx1">
                  <a:lumMod val="50000"/>
                  <a:lumOff val="50000"/>
                </a:schemeClr>
              </a:solidFill>
              <a:latin typeface="【团子】请叫我天然萌 微博@团团团团团团团儿" pitchFamily="2" charset="2"/>
              <a:ea typeface="【团子】请叫我天然萌 微博@团团团团团团团儿" pitchFamily="2" charset="2"/>
              <a:cs typeface="【团子】请叫我天然萌 微博@团团团团团团团儿" pitchFamily="2" charset="2"/>
            </a:endParaRPr>
          </a:p>
        </p:txBody>
      </p:sp>
      <p:pic>
        <p:nvPicPr>
          <p:cNvPr id="1026" name="Picture 2" descr="F:\你画我猜\更新\字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47864" y="1484784"/>
            <a:ext cx="2304256" cy="229625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F:\你画我猜\更新\黄.png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-36512" y="-74449"/>
            <a:ext cx="6408712" cy="1199193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179512" y="260648"/>
            <a:ext cx="41044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zh-CN" sz="3200" spc="600" dirty="0" smtClean="0">
                <a:solidFill>
                  <a:schemeClr val="bg2">
                    <a:lumMod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数据传输模块</a:t>
            </a:r>
          </a:p>
        </p:txBody>
      </p:sp>
      <p:pic>
        <p:nvPicPr>
          <p:cNvPr id="7170" name="图片 15" descr="数据传输"/>
          <p:cNvPicPr>
            <a:picLocks noChangeAspect="1" noChangeArrowheads="1"/>
          </p:cNvPicPr>
          <p:nvPr/>
        </p:nvPicPr>
        <p:blipFill>
          <a:blip r:embed="rId3" cstate="print"/>
          <a:srcRect t="32432"/>
          <a:stretch>
            <a:fillRect/>
          </a:stretch>
        </p:blipFill>
        <p:spPr bwMode="auto">
          <a:xfrm>
            <a:off x="36512" y="2852936"/>
            <a:ext cx="9144000" cy="18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副标题 2"/>
          <p:cNvSpPr txBox="1">
            <a:spLocks/>
          </p:cNvSpPr>
          <p:nvPr/>
        </p:nvSpPr>
        <p:spPr>
          <a:xfrm>
            <a:off x="7884368" y="116632"/>
            <a:ext cx="1259632" cy="504056"/>
          </a:xfrm>
          <a:prstGeom prst="rect">
            <a:avLst/>
          </a:prstGeom>
        </p:spPr>
        <p:txBody>
          <a:bodyPr>
            <a:normAutofit fontScale="77500" lnSpcReduction="20000"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zh-CN" altLang="en-US" sz="4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【团子】请叫我天然萌 微博@团团团团团团团儿" pitchFamily="2" charset="2"/>
                <a:ea typeface="【团子】请叫我天然萌 微博@团团团团团团团儿" pitchFamily="2" charset="2"/>
                <a:cs typeface="【团子】请叫我天然萌 微博@团团团团团团团儿" pitchFamily="2" charset="2"/>
              </a:rPr>
              <a:t>朋</a:t>
            </a:r>
            <a:r>
              <a:rPr kumimoji="0" lang="zh-CN" altLang="en-US" sz="4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【团子】请叫我天然萌 微博@团团团团团团团儿" pitchFamily="2" charset="2"/>
                <a:ea typeface="【团子】请叫我天然萌 微博@团团团团团团团儿" pitchFamily="2" charset="2"/>
                <a:cs typeface="【团子】请叫我天然萌 微博@团团团团团团团儿" pitchFamily="2" charset="2"/>
              </a:rPr>
              <a:t>友</a:t>
            </a:r>
            <a:r>
              <a:rPr kumimoji="0" lang="zh-CN" altLang="en-US" sz="4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【团子】请叫我天然萌 微博@团团团团团团团儿" pitchFamily="2" charset="2"/>
                <a:ea typeface="【团子】请叫我天然萌 微博@团团团团团团团儿" pitchFamily="2" charset="2"/>
                <a:cs typeface="【团子】请叫我天然萌 微博@团团团团团团团儿" pitchFamily="2" charset="2"/>
              </a:rPr>
              <a:t>绘</a:t>
            </a:r>
            <a:endParaRPr kumimoji="0" lang="zh-CN" altLang="en-US" sz="40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【团子】请叫我天然萌 微博@团团团团团团团儿" pitchFamily="2" charset="2"/>
              <a:ea typeface="【团子】请叫我天然萌 微博@团团团团团团团儿" pitchFamily="2" charset="2"/>
              <a:cs typeface="【团子】请叫我天然萌 微博@团团团团团团团儿" pitchFamily="2" charset="2"/>
            </a:endParaRPr>
          </a:p>
        </p:txBody>
      </p:sp>
      <p:sp>
        <p:nvSpPr>
          <p:cNvPr id="7" name="副标题 2"/>
          <p:cNvSpPr txBox="1">
            <a:spLocks/>
          </p:cNvSpPr>
          <p:nvPr/>
        </p:nvSpPr>
        <p:spPr>
          <a:xfrm>
            <a:off x="6948264" y="6552728"/>
            <a:ext cx="2592288" cy="332656"/>
          </a:xfrm>
          <a:prstGeom prst="rect">
            <a:avLst/>
          </a:prstGeom>
        </p:spPr>
        <p:txBody>
          <a:bodyPr>
            <a:normAutofit fontScale="40000" lnSpcReduction="20000"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zh-CN" altLang="en-US" sz="4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白扇补-日系恱黑" pitchFamily="81" charset="-122"/>
              </a:rPr>
              <a:t>大连理工大学软件学院</a:t>
            </a:r>
            <a:endParaRPr kumimoji="0" lang="zh-CN" altLang="en-US" sz="40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白扇补-日系恱黑" pitchFamily="8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4" presetClass="entr" presetSubtype="0" ac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4" presetClass="entr" presetSubtype="0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F:\你画我猜\更新\黄.png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-36512" y="-74449"/>
            <a:ext cx="6408712" cy="1199193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179512" y="260648"/>
            <a:ext cx="410445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zh-CN" sz="3200" spc="600" dirty="0" smtClean="0">
                <a:solidFill>
                  <a:schemeClr val="bg2">
                    <a:lumMod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词条模块</a:t>
            </a:r>
          </a:p>
          <a:p>
            <a:pPr algn="ctr"/>
            <a:endParaRPr lang="zh-CN" altLang="zh-CN" sz="3200" spc="600" dirty="0" smtClean="0">
              <a:solidFill>
                <a:schemeClr val="bg2">
                  <a:lumMod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8194" name="图片 14" descr="词条模块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252536" y="1700808"/>
            <a:ext cx="10177728" cy="4509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副标题 2"/>
          <p:cNvSpPr txBox="1">
            <a:spLocks/>
          </p:cNvSpPr>
          <p:nvPr/>
        </p:nvSpPr>
        <p:spPr>
          <a:xfrm>
            <a:off x="7884368" y="116632"/>
            <a:ext cx="1259632" cy="504056"/>
          </a:xfrm>
          <a:prstGeom prst="rect">
            <a:avLst/>
          </a:prstGeom>
        </p:spPr>
        <p:txBody>
          <a:bodyPr>
            <a:normAutofit fontScale="77500" lnSpcReduction="20000"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zh-CN" altLang="en-US" sz="4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【团子】请叫我天然萌 微博@团团团团团团团儿" pitchFamily="2" charset="2"/>
                <a:ea typeface="【团子】请叫我天然萌 微博@团团团团团团团儿" pitchFamily="2" charset="2"/>
                <a:cs typeface="【团子】请叫我天然萌 微博@团团团团团团团儿" pitchFamily="2" charset="2"/>
              </a:rPr>
              <a:t>朋</a:t>
            </a:r>
            <a:r>
              <a:rPr kumimoji="0" lang="zh-CN" altLang="en-US" sz="4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【团子】请叫我天然萌 微博@团团团团团团团儿" pitchFamily="2" charset="2"/>
                <a:ea typeface="【团子】请叫我天然萌 微博@团团团团团团团儿" pitchFamily="2" charset="2"/>
                <a:cs typeface="【团子】请叫我天然萌 微博@团团团团团团团儿" pitchFamily="2" charset="2"/>
              </a:rPr>
              <a:t>友</a:t>
            </a:r>
            <a:r>
              <a:rPr kumimoji="0" lang="zh-CN" altLang="en-US" sz="4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【团子】请叫我天然萌 微博@团团团团团团团儿" pitchFamily="2" charset="2"/>
                <a:ea typeface="【团子】请叫我天然萌 微博@团团团团团团团儿" pitchFamily="2" charset="2"/>
                <a:cs typeface="【团子】请叫我天然萌 微博@团团团团团团团儿" pitchFamily="2" charset="2"/>
              </a:rPr>
              <a:t>绘</a:t>
            </a:r>
            <a:endParaRPr kumimoji="0" lang="zh-CN" altLang="en-US" sz="40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【团子】请叫我天然萌 微博@团团团团团团团儿" pitchFamily="2" charset="2"/>
              <a:ea typeface="【团子】请叫我天然萌 微博@团团团团团团团儿" pitchFamily="2" charset="2"/>
              <a:cs typeface="【团子】请叫我天然萌 微博@团团团团团团团儿" pitchFamily="2" charset="2"/>
            </a:endParaRPr>
          </a:p>
        </p:txBody>
      </p:sp>
      <p:sp>
        <p:nvSpPr>
          <p:cNvPr id="7" name="副标题 2"/>
          <p:cNvSpPr txBox="1">
            <a:spLocks/>
          </p:cNvSpPr>
          <p:nvPr/>
        </p:nvSpPr>
        <p:spPr>
          <a:xfrm>
            <a:off x="6948264" y="6552728"/>
            <a:ext cx="2592288" cy="332656"/>
          </a:xfrm>
          <a:prstGeom prst="rect">
            <a:avLst/>
          </a:prstGeom>
        </p:spPr>
        <p:txBody>
          <a:bodyPr>
            <a:normAutofit fontScale="40000" lnSpcReduction="20000"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zh-CN" altLang="en-US" sz="4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白扇补-日系恱黑" pitchFamily="81" charset="-122"/>
              </a:rPr>
              <a:t>大连理工大学软件学院</a:t>
            </a:r>
            <a:endParaRPr kumimoji="0" lang="zh-CN" altLang="en-US" sz="40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白扇补-日系恱黑" pitchFamily="8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4" presetClass="entr" presetSubtype="0" ac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4" presetClass="entr" presetSubtype="0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 descr="F:\你画我猜\更新\紫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567" y="5445224"/>
            <a:ext cx="6192689" cy="1224000"/>
          </a:xfrm>
          <a:prstGeom prst="rect">
            <a:avLst/>
          </a:prstGeom>
          <a:noFill/>
        </p:spPr>
      </p:pic>
      <p:pic>
        <p:nvPicPr>
          <p:cNvPr id="2053" name="Picture 5" descr="F:\你画我猜\更新\蓝色png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3568" y="4365104"/>
            <a:ext cx="6192688" cy="1224000"/>
          </a:xfrm>
          <a:prstGeom prst="rect">
            <a:avLst/>
          </a:prstGeom>
          <a:noFill/>
        </p:spPr>
      </p:pic>
      <p:pic>
        <p:nvPicPr>
          <p:cNvPr id="2054" name="Picture 6" descr="F:\你画我猜\更新\绿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83568" y="3356992"/>
            <a:ext cx="6192688" cy="1224136"/>
          </a:xfrm>
          <a:prstGeom prst="rect">
            <a:avLst/>
          </a:prstGeom>
          <a:noFill/>
        </p:spPr>
      </p:pic>
      <p:pic>
        <p:nvPicPr>
          <p:cNvPr id="2052" name="Picture 4" descr="F:\你画我猜\更新\黄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83568" y="2204864"/>
            <a:ext cx="6192688" cy="1224136"/>
          </a:xfrm>
          <a:prstGeom prst="rect">
            <a:avLst/>
          </a:prstGeom>
          <a:noFill/>
        </p:spPr>
      </p:pic>
      <p:pic>
        <p:nvPicPr>
          <p:cNvPr id="1026" name="Picture 2" descr="F:\你画我猜\更新\橙2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83568" y="1124744"/>
            <a:ext cx="6192688" cy="1224136"/>
          </a:xfrm>
          <a:prstGeom prst="rect">
            <a:avLst/>
          </a:prstGeom>
          <a:noFill/>
        </p:spPr>
      </p:pic>
      <p:pic>
        <p:nvPicPr>
          <p:cNvPr id="1027" name="Picture 3" descr="F:\你画我猜\更新\红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83568" y="116632"/>
            <a:ext cx="6192689" cy="1224136"/>
          </a:xfrm>
          <a:prstGeom prst="rect">
            <a:avLst/>
          </a:prstGeom>
          <a:noFill/>
        </p:spPr>
      </p:pic>
      <p:sp>
        <p:nvSpPr>
          <p:cNvPr id="2" name="副标题 2"/>
          <p:cNvSpPr txBox="1">
            <a:spLocks/>
          </p:cNvSpPr>
          <p:nvPr/>
        </p:nvSpPr>
        <p:spPr>
          <a:xfrm>
            <a:off x="7884368" y="116632"/>
            <a:ext cx="1259632" cy="504056"/>
          </a:xfrm>
          <a:prstGeom prst="rect">
            <a:avLst/>
          </a:prstGeom>
        </p:spPr>
        <p:txBody>
          <a:bodyPr>
            <a:normAutofit fontScale="77500" lnSpcReduction="20000"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zh-CN" altLang="en-US" sz="4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【团子】请叫我天然萌 微博@团团团团团团团儿" pitchFamily="2" charset="2"/>
                <a:ea typeface="【团子】请叫我天然萌 微博@团团团团团团团儿" pitchFamily="2" charset="2"/>
                <a:cs typeface="【团子】请叫我天然萌 微博@团团团团团团团儿" pitchFamily="2" charset="2"/>
              </a:rPr>
              <a:t>朋</a:t>
            </a:r>
            <a:r>
              <a:rPr kumimoji="0" lang="zh-CN" altLang="en-US" sz="4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【团子】请叫我天然萌 微博@团团团团团团团儿" pitchFamily="2" charset="2"/>
                <a:ea typeface="【团子】请叫我天然萌 微博@团团团团团团团儿" pitchFamily="2" charset="2"/>
                <a:cs typeface="【团子】请叫我天然萌 微博@团团团团团团团儿" pitchFamily="2" charset="2"/>
              </a:rPr>
              <a:t>友</a:t>
            </a:r>
            <a:r>
              <a:rPr kumimoji="0" lang="zh-CN" altLang="en-US" sz="4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【团子】请叫我天然萌 微博@团团团团团团团儿" pitchFamily="2" charset="2"/>
                <a:ea typeface="【团子】请叫我天然萌 微博@团团团团团团团儿" pitchFamily="2" charset="2"/>
                <a:cs typeface="【团子】请叫我天然萌 微博@团团团团团团团儿" pitchFamily="2" charset="2"/>
              </a:rPr>
              <a:t>绘</a:t>
            </a:r>
            <a:endParaRPr kumimoji="0" lang="zh-CN" altLang="en-US" sz="40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【团子】请叫我天然萌 微博@团团团团团团团儿" pitchFamily="2" charset="2"/>
              <a:ea typeface="【团子】请叫我天然萌 微博@团团团团团团团儿" pitchFamily="2" charset="2"/>
              <a:cs typeface="【团子】请叫我天然萌 微博@团团团团团团团儿" pitchFamily="2" charset="2"/>
            </a:endParaRPr>
          </a:p>
        </p:txBody>
      </p:sp>
      <p:sp>
        <p:nvSpPr>
          <p:cNvPr id="4" name="副标题 2"/>
          <p:cNvSpPr txBox="1">
            <a:spLocks/>
          </p:cNvSpPr>
          <p:nvPr/>
        </p:nvSpPr>
        <p:spPr>
          <a:xfrm>
            <a:off x="6948264" y="6552728"/>
            <a:ext cx="2592288" cy="332656"/>
          </a:xfrm>
          <a:prstGeom prst="rect">
            <a:avLst/>
          </a:prstGeom>
        </p:spPr>
        <p:txBody>
          <a:bodyPr>
            <a:normAutofit fontScale="40000" lnSpcReduction="20000"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zh-CN" altLang="en-US" sz="4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幼圆" pitchFamily="49" charset="-122"/>
                <a:ea typeface="幼圆" pitchFamily="49" charset="-122"/>
                <a:cs typeface="白扇补-日系恱黑" pitchFamily="81" charset="-122"/>
              </a:rPr>
              <a:t>大连理工大学软件学院</a:t>
            </a:r>
            <a:endParaRPr kumimoji="0" lang="zh-CN" altLang="en-US" sz="40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幼圆" pitchFamily="49" charset="-122"/>
              <a:ea typeface="幼圆" pitchFamily="49" charset="-122"/>
              <a:cs typeface="白扇补-日系恱黑" pitchFamily="81" charset="-122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99592" y="476672"/>
            <a:ext cx="39604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spc="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作品创意</a:t>
            </a:r>
            <a:endParaRPr lang="zh-CN" altLang="en-US" sz="3200" spc="6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99592" y="5805264"/>
            <a:ext cx="39604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作品特色和市场价值</a:t>
            </a:r>
            <a:endParaRPr lang="zh-CN" altLang="en-US" sz="32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99592" y="3645024"/>
            <a:ext cx="39604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spc="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利用技术</a:t>
            </a:r>
            <a:endParaRPr lang="zh-CN" altLang="en-US" sz="3200" spc="6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99592" y="1484784"/>
            <a:ext cx="39604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spc="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设计方案</a:t>
            </a:r>
            <a:endParaRPr lang="zh-CN" altLang="en-US" sz="3200" spc="6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99592" y="2564904"/>
            <a:ext cx="39604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u="sng" spc="600" dirty="0" smtClean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rPr>
              <a:t>成员分工</a:t>
            </a:r>
            <a:endParaRPr lang="zh-CN" altLang="en-US" sz="3200" u="sng" spc="600" dirty="0">
              <a:solidFill>
                <a:srgbClr val="0000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99592" y="4725144"/>
            <a:ext cx="39604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spc="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界面展示</a:t>
            </a:r>
            <a:endParaRPr lang="zh-CN" altLang="en-US" sz="3200" spc="6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9" grpId="0"/>
      <p:bldP spid="10" grpId="0"/>
      <p:bldP spid="11" grpId="0"/>
      <p:bldP spid="16" grpId="0"/>
      <p:bldP spid="1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F:\你画我猜\更新\黄.png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-36512" y="-27384"/>
            <a:ext cx="6408712" cy="1186721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179512" y="335558"/>
            <a:ext cx="410445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spc="600" dirty="0" smtClean="0">
                <a:solidFill>
                  <a:schemeClr val="bg2">
                    <a:lumMod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成员分工</a:t>
            </a:r>
            <a:endParaRPr lang="zh-CN" altLang="zh-CN" sz="3200" spc="600" dirty="0" smtClean="0">
              <a:solidFill>
                <a:schemeClr val="bg2">
                  <a:lumMod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endParaRPr lang="zh-CN" altLang="zh-CN" sz="3200" spc="600" dirty="0" smtClean="0">
              <a:solidFill>
                <a:schemeClr val="bg2">
                  <a:lumMod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副标题 2"/>
          <p:cNvSpPr txBox="1">
            <a:spLocks/>
          </p:cNvSpPr>
          <p:nvPr/>
        </p:nvSpPr>
        <p:spPr>
          <a:xfrm>
            <a:off x="7884368" y="116632"/>
            <a:ext cx="1259632" cy="504056"/>
          </a:xfrm>
          <a:prstGeom prst="rect">
            <a:avLst/>
          </a:prstGeom>
        </p:spPr>
        <p:txBody>
          <a:bodyPr>
            <a:normAutofit fontScale="77500" lnSpcReduction="20000"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zh-CN" altLang="en-US" sz="4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【团子】请叫我天然萌 微博@团团团团团团团儿" pitchFamily="2" charset="2"/>
                <a:ea typeface="【团子】请叫我天然萌 微博@团团团团团团团儿" pitchFamily="2" charset="2"/>
                <a:cs typeface="【团子】请叫我天然萌 微博@团团团团团团团儿" pitchFamily="2" charset="2"/>
              </a:rPr>
              <a:t>朋</a:t>
            </a:r>
            <a:r>
              <a:rPr kumimoji="0" lang="zh-CN" altLang="en-US" sz="4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【团子】请叫我天然萌 微博@团团团团团团团儿" pitchFamily="2" charset="2"/>
                <a:ea typeface="【团子】请叫我天然萌 微博@团团团团团团团儿" pitchFamily="2" charset="2"/>
                <a:cs typeface="【团子】请叫我天然萌 微博@团团团团团团团儿" pitchFamily="2" charset="2"/>
              </a:rPr>
              <a:t>友</a:t>
            </a:r>
            <a:r>
              <a:rPr kumimoji="0" lang="zh-CN" altLang="en-US" sz="4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【团子】请叫我天然萌 微博@团团团团团团团儿" pitchFamily="2" charset="2"/>
                <a:ea typeface="【团子】请叫我天然萌 微博@团团团团团团团儿" pitchFamily="2" charset="2"/>
                <a:cs typeface="【团子】请叫我天然萌 微博@团团团团团团团儿" pitchFamily="2" charset="2"/>
              </a:rPr>
              <a:t>绘</a:t>
            </a:r>
            <a:endParaRPr kumimoji="0" lang="zh-CN" altLang="en-US" sz="40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【团子】请叫我天然萌 微博@团团团团团团团儿" pitchFamily="2" charset="2"/>
              <a:ea typeface="【团子】请叫我天然萌 微博@团团团团团团团儿" pitchFamily="2" charset="2"/>
              <a:cs typeface="【团子】请叫我天然萌 微博@团团团团团团团儿" pitchFamily="2" charset="2"/>
            </a:endParaRPr>
          </a:p>
        </p:txBody>
      </p:sp>
      <p:sp>
        <p:nvSpPr>
          <p:cNvPr id="7" name="副标题 2"/>
          <p:cNvSpPr txBox="1">
            <a:spLocks/>
          </p:cNvSpPr>
          <p:nvPr/>
        </p:nvSpPr>
        <p:spPr>
          <a:xfrm>
            <a:off x="6948264" y="6552728"/>
            <a:ext cx="2592288" cy="332656"/>
          </a:xfrm>
          <a:prstGeom prst="rect">
            <a:avLst/>
          </a:prstGeom>
        </p:spPr>
        <p:txBody>
          <a:bodyPr>
            <a:normAutofit fontScale="40000" lnSpcReduction="20000"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zh-CN" altLang="en-US" sz="4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白扇补-日系恱黑" pitchFamily="81" charset="-122"/>
              </a:rPr>
              <a:t>大连理工大学软件学院</a:t>
            </a:r>
            <a:endParaRPr kumimoji="0" lang="zh-CN" altLang="en-US" sz="40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白扇补-日系恱黑" pitchFamily="81" charset="-12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67544" y="1700808"/>
            <a:ext cx="8208912" cy="48099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0000" indent="-1440000">
              <a:lnSpc>
                <a:spcPct val="130000"/>
              </a:lnSpc>
              <a:spcAft>
                <a:spcPts val="2400"/>
              </a:spcAft>
            </a:pPr>
            <a:r>
              <a:rPr lang="zh-CN" altLang="zh-CN" sz="2800" dirty="0" smtClean="0">
                <a:solidFill>
                  <a:srgbClr val="494429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商明阳</a:t>
            </a:r>
            <a:r>
              <a:rPr lang="zh-CN" altLang="en-US" sz="2800" dirty="0" smtClean="0">
                <a:solidFill>
                  <a:srgbClr val="494429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：</a:t>
            </a:r>
            <a:r>
              <a:rPr lang="zh-CN" altLang="zh-CN" sz="2800" dirty="0" smtClean="0">
                <a:solidFill>
                  <a:srgbClr val="494429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负责开发进度的规划，对</a:t>
            </a:r>
            <a:r>
              <a:rPr lang="en-US" altLang="zh-CN" sz="2800" dirty="0" smtClean="0">
                <a:solidFill>
                  <a:srgbClr val="494429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 </a:t>
            </a:r>
            <a:r>
              <a:rPr lang="en-US" altLang="zh-CN" sz="2800" dirty="0" err="1" smtClean="0">
                <a:solidFill>
                  <a:srgbClr val="494429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wifi</a:t>
            </a:r>
            <a:r>
              <a:rPr lang="en-US" altLang="zh-CN" sz="2800" dirty="0" smtClean="0">
                <a:solidFill>
                  <a:srgbClr val="494429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 </a:t>
            </a:r>
            <a:r>
              <a:rPr lang="zh-CN" altLang="zh-CN" sz="2800" dirty="0" smtClean="0">
                <a:solidFill>
                  <a:srgbClr val="494429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热点的操作和数据的传输处理</a:t>
            </a:r>
          </a:p>
          <a:p>
            <a:pPr marL="1800000" indent="-1440000">
              <a:lnSpc>
                <a:spcPct val="130000"/>
              </a:lnSpc>
              <a:spcAft>
                <a:spcPts val="2400"/>
              </a:spcAft>
            </a:pPr>
            <a:r>
              <a:rPr lang="zh-CN" altLang="zh-CN" sz="2800" dirty="0" smtClean="0">
                <a:solidFill>
                  <a:srgbClr val="494429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尚嘉雄</a:t>
            </a:r>
            <a:r>
              <a:rPr lang="zh-CN" altLang="en-US" sz="2800" dirty="0" smtClean="0">
                <a:solidFill>
                  <a:srgbClr val="494429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：</a:t>
            </a:r>
            <a:r>
              <a:rPr lang="zh-CN" altLang="zh-CN" sz="2800" dirty="0" smtClean="0">
                <a:solidFill>
                  <a:srgbClr val="494429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负责游戏的策划，界面的实现和前后台的交互</a:t>
            </a:r>
          </a:p>
          <a:p>
            <a:pPr marL="1800000" indent="-1440000">
              <a:lnSpc>
                <a:spcPct val="130000"/>
              </a:lnSpc>
              <a:spcAft>
                <a:spcPts val="2400"/>
              </a:spcAft>
            </a:pPr>
            <a:r>
              <a:rPr lang="zh-CN" altLang="zh-CN" sz="2800" dirty="0" smtClean="0">
                <a:solidFill>
                  <a:srgbClr val="494429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林</a:t>
            </a:r>
            <a:r>
              <a:rPr lang="en-US" altLang="zh-CN" sz="2800" dirty="0" smtClean="0">
                <a:solidFill>
                  <a:srgbClr val="494429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    </a:t>
            </a:r>
            <a:r>
              <a:rPr lang="zh-CN" altLang="zh-CN" sz="2800" dirty="0" smtClean="0">
                <a:solidFill>
                  <a:srgbClr val="494429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莹</a:t>
            </a:r>
            <a:r>
              <a:rPr lang="zh-CN" altLang="en-US" sz="2800" dirty="0" smtClean="0">
                <a:solidFill>
                  <a:srgbClr val="494429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：</a:t>
            </a:r>
            <a:r>
              <a:rPr lang="zh-CN" altLang="zh-CN" sz="2800" dirty="0" smtClean="0">
                <a:solidFill>
                  <a:srgbClr val="494429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负责界面的设计和后期文档，展示</a:t>
            </a:r>
            <a:r>
              <a:rPr lang="en-US" altLang="zh-CN" sz="2800" dirty="0" smtClean="0">
                <a:solidFill>
                  <a:srgbClr val="494429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 </a:t>
            </a:r>
            <a:r>
              <a:rPr lang="en-US" altLang="zh-CN" sz="2800" dirty="0" err="1" smtClean="0">
                <a:solidFill>
                  <a:srgbClr val="494429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ppt</a:t>
            </a:r>
            <a:r>
              <a:rPr lang="en-US" altLang="zh-CN" sz="2800" dirty="0" smtClean="0">
                <a:solidFill>
                  <a:srgbClr val="494429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    </a:t>
            </a:r>
            <a:r>
              <a:rPr lang="zh-CN" altLang="zh-CN" sz="2800" dirty="0" smtClean="0">
                <a:solidFill>
                  <a:srgbClr val="494429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的制作</a:t>
            </a:r>
          </a:p>
          <a:p>
            <a:pPr marL="1800000" indent="-1080000">
              <a:lnSpc>
                <a:spcPct val="130000"/>
              </a:lnSpc>
              <a:spcAft>
                <a:spcPts val="2400"/>
              </a:spcAft>
            </a:pPr>
            <a:endParaRPr lang="zh-CN" altLang="en-US" sz="2400" dirty="0"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4" presetClass="entr" presetSubtype="0" ac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 descr="F:\你画我猜\更新\紫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567" y="5445224"/>
            <a:ext cx="6192689" cy="1224000"/>
          </a:xfrm>
          <a:prstGeom prst="rect">
            <a:avLst/>
          </a:prstGeom>
          <a:noFill/>
        </p:spPr>
      </p:pic>
      <p:pic>
        <p:nvPicPr>
          <p:cNvPr id="2053" name="Picture 5" descr="F:\你画我猜\更新\蓝色png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3568" y="4365104"/>
            <a:ext cx="6192688" cy="1224000"/>
          </a:xfrm>
          <a:prstGeom prst="rect">
            <a:avLst/>
          </a:prstGeom>
          <a:noFill/>
        </p:spPr>
      </p:pic>
      <p:pic>
        <p:nvPicPr>
          <p:cNvPr id="2054" name="Picture 6" descr="F:\你画我猜\更新\绿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83568" y="3356992"/>
            <a:ext cx="6192688" cy="1224136"/>
          </a:xfrm>
          <a:prstGeom prst="rect">
            <a:avLst/>
          </a:prstGeom>
          <a:noFill/>
        </p:spPr>
      </p:pic>
      <p:pic>
        <p:nvPicPr>
          <p:cNvPr id="2052" name="Picture 4" descr="F:\你画我猜\更新\黄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83568" y="2204864"/>
            <a:ext cx="6192688" cy="1224136"/>
          </a:xfrm>
          <a:prstGeom prst="rect">
            <a:avLst/>
          </a:prstGeom>
          <a:noFill/>
        </p:spPr>
      </p:pic>
      <p:pic>
        <p:nvPicPr>
          <p:cNvPr id="1026" name="Picture 2" descr="F:\你画我猜\更新\橙2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83568" y="1124744"/>
            <a:ext cx="6192688" cy="1224136"/>
          </a:xfrm>
          <a:prstGeom prst="rect">
            <a:avLst/>
          </a:prstGeom>
          <a:noFill/>
        </p:spPr>
      </p:pic>
      <p:pic>
        <p:nvPicPr>
          <p:cNvPr id="1027" name="Picture 3" descr="F:\你画我猜\更新\红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83568" y="116632"/>
            <a:ext cx="6192689" cy="1224136"/>
          </a:xfrm>
          <a:prstGeom prst="rect">
            <a:avLst/>
          </a:prstGeom>
          <a:noFill/>
        </p:spPr>
      </p:pic>
      <p:sp>
        <p:nvSpPr>
          <p:cNvPr id="2" name="副标题 2"/>
          <p:cNvSpPr txBox="1">
            <a:spLocks/>
          </p:cNvSpPr>
          <p:nvPr/>
        </p:nvSpPr>
        <p:spPr>
          <a:xfrm>
            <a:off x="7884368" y="116632"/>
            <a:ext cx="1259632" cy="504056"/>
          </a:xfrm>
          <a:prstGeom prst="rect">
            <a:avLst/>
          </a:prstGeom>
        </p:spPr>
        <p:txBody>
          <a:bodyPr>
            <a:normAutofit fontScale="77500" lnSpcReduction="20000"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zh-CN" altLang="en-US" sz="4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【团子】请叫我天然萌 微博@团团团团团团团儿" pitchFamily="2" charset="2"/>
                <a:ea typeface="【团子】请叫我天然萌 微博@团团团团团团团儿" pitchFamily="2" charset="2"/>
                <a:cs typeface="【团子】请叫我天然萌 微博@团团团团团团团儿" pitchFamily="2" charset="2"/>
              </a:rPr>
              <a:t>朋</a:t>
            </a:r>
            <a:r>
              <a:rPr kumimoji="0" lang="zh-CN" altLang="en-US" sz="4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【团子】请叫我天然萌 微博@团团团团团团团儿" pitchFamily="2" charset="2"/>
                <a:ea typeface="【团子】请叫我天然萌 微博@团团团团团团团儿" pitchFamily="2" charset="2"/>
                <a:cs typeface="【团子】请叫我天然萌 微博@团团团团团团团儿" pitchFamily="2" charset="2"/>
              </a:rPr>
              <a:t>友</a:t>
            </a:r>
            <a:r>
              <a:rPr kumimoji="0" lang="zh-CN" altLang="en-US" sz="4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【团子】请叫我天然萌 微博@团团团团团团团儿" pitchFamily="2" charset="2"/>
                <a:ea typeface="【团子】请叫我天然萌 微博@团团团团团团团儿" pitchFamily="2" charset="2"/>
                <a:cs typeface="【团子】请叫我天然萌 微博@团团团团团团团儿" pitchFamily="2" charset="2"/>
              </a:rPr>
              <a:t>绘</a:t>
            </a:r>
            <a:endParaRPr kumimoji="0" lang="zh-CN" altLang="en-US" sz="40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【团子】请叫我天然萌 微博@团团团团团团团儿" pitchFamily="2" charset="2"/>
              <a:ea typeface="【团子】请叫我天然萌 微博@团团团团团团团儿" pitchFamily="2" charset="2"/>
              <a:cs typeface="【团子】请叫我天然萌 微博@团团团团团团团儿" pitchFamily="2" charset="2"/>
            </a:endParaRPr>
          </a:p>
        </p:txBody>
      </p:sp>
      <p:sp>
        <p:nvSpPr>
          <p:cNvPr id="4" name="副标题 2"/>
          <p:cNvSpPr txBox="1">
            <a:spLocks/>
          </p:cNvSpPr>
          <p:nvPr/>
        </p:nvSpPr>
        <p:spPr>
          <a:xfrm>
            <a:off x="6948264" y="6552728"/>
            <a:ext cx="2592288" cy="332656"/>
          </a:xfrm>
          <a:prstGeom prst="rect">
            <a:avLst/>
          </a:prstGeom>
        </p:spPr>
        <p:txBody>
          <a:bodyPr>
            <a:normAutofit fontScale="40000" lnSpcReduction="20000"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zh-CN" altLang="en-US" sz="4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幼圆" pitchFamily="49" charset="-122"/>
                <a:ea typeface="幼圆" pitchFamily="49" charset="-122"/>
                <a:cs typeface="白扇补-日系恱黑" pitchFamily="81" charset="-122"/>
              </a:rPr>
              <a:t>大连理工大学软件学院</a:t>
            </a:r>
            <a:endParaRPr kumimoji="0" lang="zh-CN" altLang="en-US" sz="40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幼圆" pitchFamily="49" charset="-122"/>
              <a:ea typeface="幼圆" pitchFamily="49" charset="-122"/>
              <a:cs typeface="白扇补-日系恱黑" pitchFamily="81" charset="-122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99592" y="476672"/>
            <a:ext cx="39604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spc="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作品创意</a:t>
            </a:r>
            <a:endParaRPr lang="zh-CN" altLang="en-US" sz="3200" spc="6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99592" y="5805264"/>
            <a:ext cx="39604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作品特色和市场价值</a:t>
            </a:r>
            <a:endParaRPr lang="zh-CN" altLang="en-US" sz="32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99592" y="3645024"/>
            <a:ext cx="39604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u="sng" spc="6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利用技术</a:t>
            </a:r>
            <a:endParaRPr lang="zh-CN" altLang="en-US" sz="3200" u="sng" spc="600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99592" y="1484784"/>
            <a:ext cx="39604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spc="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设计方案</a:t>
            </a:r>
            <a:endParaRPr lang="zh-CN" altLang="en-US" sz="3200" spc="6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99592" y="2564904"/>
            <a:ext cx="39604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spc="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成员分工</a:t>
            </a:r>
            <a:endParaRPr lang="zh-CN" altLang="en-US" sz="3200" spc="6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99592" y="4725144"/>
            <a:ext cx="39604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spc="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界面展示</a:t>
            </a:r>
            <a:endParaRPr lang="zh-CN" altLang="en-US" sz="3200" spc="6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9" grpId="0"/>
      <p:bldP spid="10" grpId="0"/>
      <p:bldP spid="11" grpId="0"/>
      <p:bldP spid="16" grpId="0"/>
      <p:bldP spid="1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2"/>
          <p:cNvSpPr txBox="1">
            <a:spLocks/>
          </p:cNvSpPr>
          <p:nvPr/>
        </p:nvSpPr>
        <p:spPr>
          <a:xfrm>
            <a:off x="7884368" y="116632"/>
            <a:ext cx="1259632" cy="504056"/>
          </a:xfrm>
          <a:prstGeom prst="rect">
            <a:avLst/>
          </a:prstGeom>
        </p:spPr>
        <p:txBody>
          <a:bodyPr>
            <a:normAutofit fontScale="77500" lnSpcReduction="20000"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zh-CN" altLang="en-US" sz="4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【团子】请叫我天然萌 微博@团团团团团团团儿" pitchFamily="2" charset="2"/>
                <a:ea typeface="【团子】请叫我天然萌 微博@团团团团团团团儿" pitchFamily="2" charset="2"/>
                <a:cs typeface="【团子】请叫我天然萌 微博@团团团团团团团儿" pitchFamily="2" charset="2"/>
              </a:rPr>
              <a:t>朋</a:t>
            </a:r>
            <a:r>
              <a:rPr kumimoji="0" lang="zh-CN" altLang="en-US" sz="4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【团子】请叫我天然萌 微博@团团团团团团团儿" pitchFamily="2" charset="2"/>
                <a:ea typeface="【团子】请叫我天然萌 微博@团团团团团团团儿" pitchFamily="2" charset="2"/>
                <a:cs typeface="【团子】请叫我天然萌 微博@团团团团团团团儿" pitchFamily="2" charset="2"/>
              </a:rPr>
              <a:t>友</a:t>
            </a:r>
            <a:r>
              <a:rPr kumimoji="0" lang="zh-CN" altLang="en-US" sz="4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【团子】请叫我天然萌 微博@团团团团团团团儿" pitchFamily="2" charset="2"/>
                <a:ea typeface="【团子】请叫我天然萌 微博@团团团团团团团儿" pitchFamily="2" charset="2"/>
                <a:cs typeface="【团子】请叫我天然萌 微博@团团团团团团团儿" pitchFamily="2" charset="2"/>
              </a:rPr>
              <a:t>绘</a:t>
            </a:r>
            <a:endParaRPr kumimoji="0" lang="zh-CN" altLang="en-US" sz="40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【团子】请叫我天然萌 微博@团团团团团团团儿" pitchFamily="2" charset="2"/>
              <a:ea typeface="【团子】请叫我天然萌 微博@团团团团团团团儿" pitchFamily="2" charset="2"/>
              <a:cs typeface="【团子】请叫我天然萌 微博@团团团团团团团儿" pitchFamily="2" charset="2"/>
            </a:endParaRPr>
          </a:p>
        </p:txBody>
      </p:sp>
      <p:sp>
        <p:nvSpPr>
          <p:cNvPr id="4" name="副标题 2"/>
          <p:cNvSpPr txBox="1">
            <a:spLocks/>
          </p:cNvSpPr>
          <p:nvPr/>
        </p:nvSpPr>
        <p:spPr>
          <a:xfrm>
            <a:off x="6948264" y="6552728"/>
            <a:ext cx="2592288" cy="332656"/>
          </a:xfrm>
          <a:prstGeom prst="rect">
            <a:avLst/>
          </a:prstGeom>
        </p:spPr>
        <p:txBody>
          <a:bodyPr>
            <a:normAutofit fontScale="40000" lnSpcReduction="20000"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zh-CN" altLang="en-US" sz="4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幼圆" pitchFamily="49" charset="-122"/>
                <a:ea typeface="幼圆" pitchFamily="49" charset="-122"/>
                <a:cs typeface="白扇补-日系恱黑" pitchFamily="81" charset="-122"/>
              </a:rPr>
              <a:t>大连理工大学软件学院</a:t>
            </a:r>
            <a:endParaRPr kumimoji="0" lang="zh-CN" altLang="en-US" sz="40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幼圆" pitchFamily="49" charset="-122"/>
              <a:ea typeface="幼圆" pitchFamily="49" charset="-122"/>
              <a:cs typeface="白扇补-日系恱黑" pitchFamily="81" charset="-122"/>
            </a:endParaRPr>
          </a:p>
        </p:txBody>
      </p:sp>
      <p:pic>
        <p:nvPicPr>
          <p:cNvPr id="8" name="Picture 2" descr="F:\你画我猜\更新\刷.png"/>
          <p:cNvPicPr>
            <a:picLocks noChangeAspect="1" noChangeArrowheads="1"/>
          </p:cNvPicPr>
          <p:nvPr/>
        </p:nvPicPr>
        <p:blipFill>
          <a:blip r:embed="rId2" cstate="print"/>
          <a:srcRect r="39286"/>
          <a:stretch>
            <a:fillRect/>
          </a:stretch>
        </p:blipFill>
        <p:spPr bwMode="auto">
          <a:xfrm rot="5400000">
            <a:off x="-1872717" y="1592798"/>
            <a:ext cx="4536506" cy="1152127"/>
          </a:xfrm>
          <a:prstGeom prst="rect">
            <a:avLst/>
          </a:prstGeom>
          <a:noFill/>
        </p:spPr>
      </p:pic>
      <p:sp>
        <p:nvSpPr>
          <p:cNvPr id="11" name="TextBox 10"/>
          <p:cNvSpPr txBox="1"/>
          <p:nvPr/>
        </p:nvSpPr>
        <p:spPr>
          <a:xfrm>
            <a:off x="140023" y="1052736"/>
            <a:ext cx="615553" cy="273630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sz="2800" spc="600" dirty="0" err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Wifi</a:t>
            </a:r>
            <a:r>
              <a:rPr lang="en-US" altLang="zh-CN" sz="2800" spc="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2800" spc="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热点</a:t>
            </a:r>
          </a:p>
        </p:txBody>
      </p:sp>
      <p:pic>
        <p:nvPicPr>
          <p:cNvPr id="7" name="Picture 2" descr="F:\你画我猜\更新\刷.png"/>
          <p:cNvPicPr>
            <a:picLocks noChangeAspect="1" noChangeArrowheads="1"/>
          </p:cNvPicPr>
          <p:nvPr/>
        </p:nvPicPr>
        <p:blipFill>
          <a:blip r:embed="rId2" cstate="print"/>
          <a:srcRect l="58786" t="-27734" r="-29024" b="-117515"/>
          <a:stretch>
            <a:fillRect/>
          </a:stretch>
        </p:blipFill>
        <p:spPr bwMode="auto">
          <a:xfrm rot="5400000">
            <a:off x="-2268760" y="5013176"/>
            <a:ext cx="4248472" cy="2952328"/>
          </a:xfrm>
          <a:prstGeom prst="rect">
            <a:avLst/>
          </a:prstGeom>
          <a:solidFill>
            <a:srgbClr val="F9F7F0"/>
          </a:solidFill>
        </p:spPr>
      </p:pic>
      <p:pic>
        <p:nvPicPr>
          <p:cNvPr id="12" name="Picture 2" descr="F:\63d16b143f47886f5b2987fba2641502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95736" y="4144198"/>
            <a:ext cx="4824536" cy="2713802"/>
          </a:xfrm>
          <a:prstGeom prst="rect">
            <a:avLst/>
          </a:prstGeom>
          <a:noFill/>
        </p:spPr>
      </p:pic>
      <p:sp>
        <p:nvSpPr>
          <p:cNvPr id="13" name="内容占位符 8"/>
          <p:cNvSpPr txBox="1">
            <a:spLocks/>
          </p:cNvSpPr>
          <p:nvPr/>
        </p:nvSpPr>
        <p:spPr>
          <a:xfrm>
            <a:off x="971600" y="1019869"/>
            <a:ext cx="7643192" cy="32732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zh-CN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94429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  <a:sym typeface="微软雅黑" pitchFamily="34" charset="-122"/>
              </a:rPr>
              <a:t>       利用安卓手机可以产生</a:t>
            </a:r>
            <a:r>
              <a:rPr kumimoji="0" lang="en-US" altLang="zh-CN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494429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  <a:sym typeface="微软雅黑" pitchFamily="34" charset="-122"/>
              </a:rPr>
              <a:t>wifi</a:t>
            </a:r>
            <a:r>
              <a:rPr kumimoji="0" lang="zh-CN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94429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  <a:sym typeface="微软雅黑" pitchFamily="34" charset="-122"/>
              </a:rPr>
              <a:t>热点的功能，在程序中动态地开启</a:t>
            </a:r>
            <a:r>
              <a:rPr kumimoji="0" lang="en-US" altLang="zh-CN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494429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  <a:sym typeface="微软雅黑" pitchFamily="34" charset="-122"/>
              </a:rPr>
              <a:t>wifi</a:t>
            </a:r>
            <a:r>
              <a:rPr kumimoji="0" lang="zh-CN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94429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  <a:sym typeface="微软雅黑" pitchFamily="34" charset="-122"/>
              </a:rPr>
              <a:t>热点，搜索热点并连接热点，从而在这个由</a:t>
            </a:r>
            <a:r>
              <a:rPr kumimoji="0" lang="en-US" altLang="zh-CN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494429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  <a:sym typeface="微软雅黑" pitchFamily="34" charset="-122"/>
              </a:rPr>
              <a:t>WiFi</a:t>
            </a:r>
            <a:r>
              <a:rPr kumimoji="0" lang="zh-CN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94429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  <a:sym typeface="微软雅黑" pitchFamily="34" charset="-122"/>
              </a:rPr>
              <a:t>热点支持的局域网内形成一个多人“房间”，之后的游戏就会在这个“房间”内进行。</a:t>
            </a:r>
            <a:endParaRPr kumimoji="0" lang="zh-CN" altLang="en-US" sz="3200" b="0" i="0" u="none" strike="noStrike" kern="1200" cap="none" spc="30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0.56042 L 1.66667E-6 2.59259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2"/>
          <p:cNvSpPr txBox="1">
            <a:spLocks/>
          </p:cNvSpPr>
          <p:nvPr/>
        </p:nvSpPr>
        <p:spPr>
          <a:xfrm>
            <a:off x="7884368" y="116632"/>
            <a:ext cx="1259632" cy="504056"/>
          </a:xfrm>
          <a:prstGeom prst="rect">
            <a:avLst/>
          </a:prstGeom>
        </p:spPr>
        <p:txBody>
          <a:bodyPr>
            <a:normAutofit fontScale="77500" lnSpcReduction="20000"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zh-CN" altLang="en-US" sz="4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【团子】请叫我天然萌 微博@团团团团团团团儿" pitchFamily="2" charset="2"/>
                <a:ea typeface="【团子】请叫我天然萌 微博@团团团团团团团儿" pitchFamily="2" charset="2"/>
                <a:cs typeface="【团子】请叫我天然萌 微博@团团团团团团团儿" pitchFamily="2" charset="2"/>
              </a:rPr>
              <a:t>朋</a:t>
            </a:r>
            <a:r>
              <a:rPr kumimoji="0" lang="zh-CN" altLang="en-US" sz="4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【团子】请叫我天然萌 微博@团团团团团团团儿" pitchFamily="2" charset="2"/>
                <a:ea typeface="【团子】请叫我天然萌 微博@团团团团团团团儿" pitchFamily="2" charset="2"/>
                <a:cs typeface="【团子】请叫我天然萌 微博@团团团团团团团儿" pitchFamily="2" charset="2"/>
              </a:rPr>
              <a:t>友</a:t>
            </a:r>
            <a:r>
              <a:rPr kumimoji="0" lang="zh-CN" altLang="en-US" sz="4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【团子】请叫我天然萌 微博@团团团团团团团儿" pitchFamily="2" charset="2"/>
                <a:ea typeface="【团子】请叫我天然萌 微博@团团团团团团团儿" pitchFamily="2" charset="2"/>
                <a:cs typeface="【团子】请叫我天然萌 微博@团团团团团团团儿" pitchFamily="2" charset="2"/>
              </a:rPr>
              <a:t>绘</a:t>
            </a:r>
            <a:endParaRPr kumimoji="0" lang="zh-CN" altLang="en-US" sz="40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【团子】请叫我天然萌 微博@团团团团团团团儿" pitchFamily="2" charset="2"/>
              <a:ea typeface="【团子】请叫我天然萌 微博@团团团团团团团儿" pitchFamily="2" charset="2"/>
              <a:cs typeface="【团子】请叫我天然萌 微博@团团团团团团团儿" pitchFamily="2" charset="2"/>
            </a:endParaRPr>
          </a:p>
        </p:txBody>
      </p:sp>
      <p:sp>
        <p:nvSpPr>
          <p:cNvPr id="4" name="副标题 2"/>
          <p:cNvSpPr txBox="1">
            <a:spLocks/>
          </p:cNvSpPr>
          <p:nvPr/>
        </p:nvSpPr>
        <p:spPr>
          <a:xfrm>
            <a:off x="6948264" y="6552728"/>
            <a:ext cx="2592288" cy="332656"/>
          </a:xfrm>
          <a:prstGeom prst="rect">
            <a:avLst/>
          </a:prstGeom>
        </p:spPr>
        <p:txBody>
          <a:bodyPr>
            <a:normAutofit fontScale="40000" lnSpcReduction="20000"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zh-CN" altLang="en-US" sz="4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幼圆" pitchFamily="49" charset="-122"/>
                <a:ea typeface="幼圆" pitchFamily="49" charset="-122"/>
                <a:cs typeface="白扇补-日系恱黑" pitchFamily="81" charset="-122"/>
              </a:rPr>
              <a:t>大连理工大学软件学院</a:t>
            </a:r>
            <a:endParaRPr kumimoji="0" lang="zh-CN" altLang="en-US" sz="40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幼圆" pitchFamily="49" charset="-122"/>
              <a:ea typeface="幼圆" pitchFamily="49" charset="-122"/>
              <a:cs typeface="白扇补-日系恱黑" pitchFamily="81" charset="-122"/>
            </a:endParaRPr>
          </a:p>
        </p:txBody>
      </p:sp>
      <p:pic>
        <p:nvPicPr>
          <p:cNvPr id="8" name="Picture 2" descr="F:\你画我猜\更新\刷.png"/>
          <p:cNvPicPr>
            <a:picLocks noChangeAspect="1" noChangeArrowheads="1"/>
          </p:cNvPicPr>
          <p:nvPr/>
        </p:nvPicPr>
        <p:blipFill>
          <a:blip r:embed="rId2" cstate="print"/>
          <a:srcRect r="39286"/>
          <a:stretch>
            <a:fillRect/>
          </a:stretch>
        </p:blipFill>
        <p:spPr bwMode="auto">
          <a:xfrm rot="5400000">
            <a:off x="-1872717" y="1592798"/>
            <a:ext cx="4536506" cy="1152127"/>
          </a:xfrm>
          <a:prstGeom prst="rect">
            <a:avLst/>
          </a:prstGeom>
          <a:noFill/>
        </p:spPr>
      </p:pic>
      <p:pic>
        <p:nvPicPr>
          <p:cNvPr id="9" name="Picture 2" descr="F:\63d16b143f47886f5b2987fba2641502.jpg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2267744" y="2780928"/>
            <a:ext cx="5409819" cy="3312368"/>
          </a:xfrm>
          <a:prstGeom prst="rect">
            <a:avLst/>
          </a:prstGeom>
          <a:noFill/>
        </p:spPr>
      </p:pic>
      <p:sp>
        <p:nvSpPr>
          <p:cNvPr id="10" name="内容占位符 8"/>
          <p:cNvSpPr>
            <a:spLocks noGrp="1"/>
          </p:cNvSpPr>
          <p:nvPr>
            <p:ph idx="1"/>
          </p:nvPr>
        </p:nvSpPr>
        <p:spPr>
          <a:xfrm>
            <a:off x="1115616" y="1163885"/>
            <a:ext cx="7643192" cy="1833067"/>
          </a:xfrm>
        </p:spPr>
        <p:txBody>
          <a:bodyPr>
            <a:normAutofit/>
          </a:bodyPr>
          <a:lstStyle/>
          <a:p>
            <a:pPr indent="0">
              <a:buNone/>
            </a:pPr>
            <a:r>
              <a:rPr lang="en-US" altLang="zh-CN" dirty="0" smtClean="0">
                <a:solidFill>
                  <a:srgbClr val="494429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	  </a:t>
            </a:r>
            <a:r>
              <a:rPr lang="zh-CN" altLang="en-US" dirty="0" smtClean="0">
                <a:solidFill>
                  <a:srgbClr val="494429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在玩家通过</a:t>
            </a:r>
            <a:r>
              <a:rPr lang="en-US" altLang="zh-CN" dirty="0" err="1" smtClean="0">
                <a:solidFill>
                  <a:srgbClr val="494429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wifi</a:t>
            </a:r>
            <a:r>
              <a:rPr lang="zh-CN" altLang="en-US" dirty="0" smtClean="0">
                <a:solidFill>
                  <a:srgbClr val="494429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热点连接起来后</a:t>
            </a:r>
            <a:r>
              <a:rPr lang="en-US" altLang="zh-CN" dirty="0" smtClean="0">
                <a:solidFill>
                  <a:srgbClr val="494429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,</a:t>
            </a:r>
            <a:r>
              <a:rPr lang="zh-CN" altLang="en-US" dirty="0" smtClean="0">
                <a:solidFill>
                  <a:srgbClr val="494429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建立基于</a:t>
            </a:r>
            <a:r>
              <a:rPr lang="en-US" altLang="zh-CN" dirty="0" err="1" smtClean="0">
                <a:solidFill>
                  <a:srgbClr val="494429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tcp</a:t>
            </a:r>
            <a:r>
              <a:rPr lang="zh-CN" altLang="en-US" dirty="0" smtClean="0">
                <a:solidFill>
                  <a:srgbClr val="494429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连接的</a:t>
            </a:r>
            <a:r>
              <a:rPr lang="en-US" altLang="zh-CN" dirty="0" smtClean="0">
                <a:solidFill>
                  <a:srgbClr val="494429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socket</a:t>
            </a:r>
            <a:r>
              <a:rPr lang="zh-CN" altLang="en-US" dirty="0" smtClean="0">
                <a:solidFill>
                  <a:srgbClr val="494429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，用于游戏过程中的数据传输。</a:t>
            </a:r>
            <a:endParaRPr lang="zh-CN" altLang="zh-CN" spc="600" dirty="0" smtClean="0">
              <a:solidFill>
                <a:schemeClr val="bg2">
                  <a:lumMod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" name="TextBox 13"/>
          <p:cNvSpPr txBox="1"/>
          <p:nvPr/>
        </p:nvSpPr>
        <p:spPr>
          <a:xfrm rot="16200000">
            <a:off x="-989457" y="2005683"/>
            <a:ext cx="2769989" cy="28803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sz="2800" b="1" dirty="0" smtClean="0">
                <a:solidFill>
                  <a:schemeClr val="bg1"/>
                </a:solidFill>
              </a:rPr>
              <a:t>Soc</a:t>
            </a:r>
          </a:p>
          <a:p>
            <a:r>
              <a:rPr lang="en-US" altLang="zh-CN" sz="2800" b="1" dirty="0" err="1" smtClean="0">
                <a:solidFill>
                  <a:schemeClr val="bg1"/>
                </a:solidFill>
              </a:rPr>
              <a:t>Ke</a:t>
            </a:r>
            <a:endParaRPr lang="en-US" altLang="zh-CN" sz="2800" b="1" dirty="0" smtClean="0">
              <a:solidFill>
                <a:schemeClr val="bg1"/>
              </a:solidFill>
            </a:endParaRPr>
          </a:p>
          <a:p>
            <a:r>
              <a:rPr lang="en-US" altLang="zh-CN" sz="2800" b="1" dirty="0" smtClean="0">
                <a:solidFill>
                  <a:schemeClr val="bg1"/>
                </a:solidFill>
              </a:rPr>
              <a:t>t</a:t>
            </a:r>
            <a:endParaRPr lang="zh-CN" altLang="en-US" sz="2800" b="1" dirty="0">
              <a:solidFill>
                <a:schemeClr val="bg1"/>
              </a:solidFill>
              <a:ea typeface="微软雅黑" pitchFamily="34" charset="-122"/>
            </a:endParaRPr>
          </a:p>
        </p:txBody>
      </p:sp>
      <p:pic>
        <p:nvPicPr>
          <p:cNvPr id="7" name="Picture 2" descr="F:\你画我猜\更新\刷.png"/>
          <p:cNvPicPr>
            <a:picLocks noChangeAspect="1" noChangeArrowheads="1"/>
          </p:cNvPicPr>
          <p:nvPr/>
        </p:nvPicPr>
        <p:blipFill>
          <a:blip r:embed="rId2" cstate="print"/>
          <a:srcRect l="58786" t="-27734" r="-29024" b="-117515"/>
          <a:stretch>
            <a:fillRect/>
          </a:stretch>
        </p:blipFill>
        <p:spPr bwMode="auto">
          <a:xfrm rot="5400000">
            <a:off x="-2268760" y="5013176"/>
            <a:ext cx="4248472" cy="2952328"/>
          </a:xfrm>
          <a:prstGeom prst="rect">
            <a:avLst/>
          </a:prstGeom>
          <a:solidFill>
            <a:srgbClr val="F9F7F0"/>
          </a:solidFill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0.56042 L 1.66667E-6 2.59259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2"/>
          <p:cNvSpPr txBox="1">
            <a:spLocks/>
          </p:cNvSpPr>
          <p:nvPr/>
        </p:nvSpPr>
        <p:spPr>
          <a:xfrm>
            <a:off x="7884368" y="116632"/>
            <a:ext cx="1259632" cy="504056"/>
          </a:xfrm>
          <a:prstGeom prst="rect">
            <a:avLst/>
          </a:prstGeom>
        </p:spPr>
        <p:txBody>
          <a:bodyPr>
            <a:normAutofit fontScale="77500" lnSpcReduction="20000"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zh-CN" altLang="en-US" sz="4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【团子】请叫我天然萌 微博@团团团团团团团儿" pitchFamily="2" charset="2"/>
                <a:ea typeface="【团子】请叫我天然萌 微博@团团团团团团团儿" pitchFamily="2" charset="2"/>
                <a:cs typeface="【团子】请叫我天然萌 微博@团团团团团团团儿" pitchFamily="2" charset="2"/>
              </a:rPr>
              <a:t>朋</a:t>
            </a:r>
            <a:r>
              <a:rPr kumimoji="0" lang="zh-CN" altLang="en-US" sz="4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【团子】请叫我天然萌 微博@团团团团团团团儿" pitchFamily="2" charset="2"/>
                <a:ea typeface="【团子】请叫我天然萌 微博@团团团团团团团儿" pitchFamily="2" charset="2"/>
                <a:cs typeface="【团子】请叫我天然萌 微博@团团团团团团团儿" pitchFamily="2" charset="2"/>
              </a:rPr>
              <a:t>友</a:t>
            </a:r>
            <a:r>
              <a:rPr kumimoji="0" lang="zh-CN" altLang="en-US" sz="4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【团子】请叫我天然萌 微博@团团团团团团团儿" pitchFamily="2" charset="2"/>
                <a:ea typeface="【团子】请叫我天然萌 微博@团团团团团团团儿" pitchFamily="2" charset="2"/>
                <a:cs typeface="【团子】请叫我天然萌 微博@团团团团团团团儿" pitchFamily="2" charset="2"/>
              </a:rPr>
              <a:t>绘</a:t>
            </a:r>
            <a:endParaRPr kumimoji="0" lang="zh-CN" altLang="en-US" sz="40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【团子】请叫我天然萌 微博@团团团团团团团儿" pitchFamily="2" charset="2"/>
              <a:ea typeface="【团子】请叫我天然萌 微博@团团团团团团团儿" pitchFamily="2" charset="2"/>
              <a:cs typeface="【团子】请叫我天然萌 微博@团团团团团团团儿" pitchFamily="2" charset="2"/>
            </a:endParaRPr>
          </a:p>
        </p:txBody>
      </p:sp>
      <p:sp>
        <p:nvSpPr>
          <p:cNvPr id="4" name="副标题 2"/>
          <p:cNvSpPr txBox="1">
            <a:spLocks/>
          </p:cNvSpPr>
          <p:nvPr/>
        </p:nvSpPr>
        <p:spPr>
          <a:xfrm>
            <a:off x="6948264" y="6552728"/>
            <a:ext cx="2592288" cy="332656"/>
          </a:xfrm>
          <a:prstGeom prst="rect">
            <a:avLst/>
          </a:prstGeom>
        </p:spPr>
        <p:txBody>
          <a:bodyPr>
            <a:normAutofit fontScale="40000" lnSpcReduction="20000"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zh-CN" altLang="en-US" sz="4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幼圆" pitchFamily="49" charset="-122"/>
                <a:ea typeface="幼圆" pitchFamily="49" charset="-122"/>
                <a:cs typeface="白扇补-日系恱黑" pitchFamily="81" charset="-122"/>
              </a:rPr>
              <a:t>大连理工大学软件学院</a:t>
            </a:r>
            <a:endParaRPr kumimoji="0" lang="zh-CN" altLang="en-US" sz="40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幼圆" pitchFamily="49" charset="-122"/>
              <a:ea typeface="幼圆" pitchFamily="49" charset="-122"/>
              <a:cs typeface="白扇补-日系恱黑" pitchFamily="81" charset="-122"/>
            </a:endParaRPr>
          </a:p>
        </p:txBody>
      </p:sp>
      <p:pic>
        <p:nvPicPr>
          <p:cNvPr id="8" name="Picture 2" descr="F:\你画我猜\更新\刷.png"/>
          <p:cNvPicPr>
            <a:picLocks noChangeAspect="1" noChangeArrowheads="1"/>
          </p:cNvPicPr>
          <p:nvPr/>
        </p:nvPicPr>
        <p:blipFill>
          <a:blip r:embed="rId2" cstate="print"/>
          <a:srcRect r="39286"/>
          <a:stretch>
            <a:fillRect/>
          </a:stretch>
        </p:blipFill>
        <p:spPr bwMode="auto">
          <a:xfrm rot="5400000">
            <a:off x="-1872717" y="1592798"/>
            <a:ext cx="4536506" cy="1152127"/>
          </a:xfrm>
          <a:prstGeom prst="rect">
            <a:avLst/>
          </a:prstGeom>
          <a:noFill/>
        </p:spPr>
      </p:pic>
      <p:pic>
        <p:nvPicPr>
          <p:cNvPr id="13" name="Picture 2" descr="F:\63d16b143f47886f5b2987fba2641502.jpg"/>
          <p:cNvPicPr>
            <a:picLocks noChangeAspect="1" noChangeArrowheads="1"/>
          </p:cNvPicPr>
          <p:nvPr/>
        </p:nvPicPr>
        <p:blipFill>
          <a:blip r:embed="rId3" cstate="print"/>
          <a:srcRect l="41121" t="56875" r="35514" b="20542"/>
          <a:stretch>
            <a:fillRect/>
          </a:stretch>
        </p:blipFill>
        <p:spPr bwMode="auto">
          <a:xfrm>
            <a:off x="3059832" y="3861048"/>
            <a:ext cx="3456384" cy="3168352"/>
          </a:xfrm>
          <a:prstGeom prst="rect">
            <a:avLst/>
          </a:prstGeom>
          <a:noFill/>
        </p:spPr>
      </p:pic>
      <p:sp>
        <p:nvSpPr>
          <p:cNvPr id="14" name="内容占位符 8"/>
          <p:cNvSpPr txBox="1">
            <a:spLocks/>
          </p:cNvSpPr>
          <p:nvPr/>
        </p:nvSpPr>
        <p:spPr>
          <a:xfrm>
            <a:off x="1115616" y="1052737"/>
            <a:ext cx="7643192" cy="30243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zh-CN" sz="3200" b="0" i="0" u="none" strike="noStrike" kern="1200" cap="none" spc="600" normalizeH="0" baseline="0" noProof="0" dirty="0" smtClean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		  </a:t>
            </a:r>
            <a:r>
              <a:rPr kumimoji="0" lang="zh-CN" altLang="zh-CN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94429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  <a:sym typeface="微软雅黑" pitchFamily="34" charset="-122"/>
              </a:rPr>
              <a:t>绘画采用</a:t>
            </a:r>
            <a:r>
              <a:rPr kumimoji="0" lang="en-US" altLang="zh-CN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94429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  <a:sym typeface="微软雅黑" pitchFamily="34" charset="-122"/>
              </a:rPr>
              <a:t>canvas</a:t>
            </a:r>
            <a:r>
              <a:rPr kumimoji="0" lang="zh-CN" altLang="zh-CN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94429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  <a:sym typeface="微软雅黑" pitchFamily="34" charset="-122"/>
              </a:rPr>
              <a:t>画布绘图的方法</a:t>
            </a:r>
            <a:r>
              <a:rPr kumimoji="0" lang="en-US" altLang="zh-CN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94429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  <a:sym typeface="微软雅黑" pitchFamily="34" charset="-122"/>
              </a:rPr>
              <a:t> </a:t>
            </a:r>
            <a:r>
              <a:rPr kumimoji="0" lang="zh-CN" altLang="zh-CN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94429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  <a:sym typeface="微软雅黑" pitchFamily="34" charset="-122"/>
              </a:rPr>
              <a:t>，并通过一系列的接口提供画笔的颜色，粗细，修改，清屏，浏览缩略图等功能，并利用一些动画和</a:t>
            </a:r>
            <a:r>
              <a:rPr kumimoji="0" lang="en-US" altLang="zh-CN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94429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  <a:sym typeface="微软雅黑" pitchFamily="34" charset="-122"/>
              </a:rPr>
              <a:t>gif</a:t>
            </a:r>
            <a:r>
              <a:rPr kumimoji="0" lang="zh-CN" altLang="zh-CN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94429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  <a:sym typeface="微软雅黑" pitchFamily="34" charset="-122"/>
              </a:rPr>
              <a:t>动态图实现了比较好的与用户交互的效果。</a:t>
            </a:r>
          </a:p>
        </p:txBody>
      </p:sp>
      <p:sp>
        <p:nvSpPr>
          <p:cNvPr id="15" name="TextBox 14"/>
          <p:cNvSpPr txBox="1"/>
          <p:nvPr/>
        </p:nvSpPr>
        <p:spPr>
          <a:xfrm rot="16200000">
            <a:off x="-989457" y="2005683"/>
            <a:ext cx="2769989" cy="28803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sz="2800" b="1" spc="-150" dirty="0" smtClean="0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canvas</a:t>
            </a:r>
            <a:endParaRPr lang="zh-CN" altLang="en-US" sz="2800" spc="-150" dirty="0">
              <a:solidFill>
                <a:schemeClr val="bg1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pic>
        <p:nvPicPr>
          <p:cNvPr id="7" name="Picture 2" descr="F:\你画我猜\更新\刷.png"/>
          <p:cNvPicPr>
            <a:picLocks noChangeAspect="1" noChangeArrowheads="1"/>
          </p:cNvPicPr>
          <p:nvPr/>
        </p:nvPicPr>
        <p:blipFill>
          <a:blip r:embed="rId2" cstate="print"/>
          <a:srcRect l="58786" t="-27734" r="-29024" b="-117515"/>
          <a:stretch>
            <a:fillRect/>
          </a:stretch>
        </p:blipFill>
        <p:spPr bwMode="auto">
          <a:xfrm rot="5400000">
            <a:off x="-2268760" y="5013176"/>
            <a:ext cx="4248472" cy="2952328"/>
          </a:xfrm>
          <a:prstGeom prst="rect">
            <a:avLst/>
          </a:prstGeom>
          <a:solidFill>
            <a:srgbClr val="F9F7F0"/>
          </a:solidFill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0.56042 L 1.66667E-6 2.59259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 descr="F:\你画我猜\更新\紫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567" y="5445224"/>
            <a:ext cx="6192689" cy="1224000"/>
          </a:xfrm>
          <a:prstGeom prst="rect">
            <a:avLst/>
          </a:prstGeom>
          <a:noFill/>
        </p:spPr>
      </p:pic>
      <p:pic>
        <p:nvPicPr>
          <p:cNvPr id="2053" name="Picture 5" descr="F:\你画我猜\更新\蓝色png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3568" y="4365104"/>
            <a:ext cx="6192688" cy="1224000"/>
          </a:xfrm>
          <a:prstGeom prst="rect">
            <a:avLst/>
          </a:prstGeom>
          <a:noFill/>
        </p:spPr>
      </p:pic>
      <p:pic>
        <p:nvPicPr>
          <p:cNvPr id="2054" name="Picture 6" descr="F:\你画我猜\更新\绿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83568" y="3356992"/>
            <a:ext cx="6192688" cy="1224136"/>
          </a:xfrm>
          <a:prstGeom prst="rect">
            <a:avLst/>
          </a:prstGeom>
          <a:noFill/>
        </p:spPr>
      </p:pic>
      <p:pic>
        <p:nvPicPr>
          <p:cNvPr id="2052" name="Picture 4" descr="F:\你画我猜\更新\黄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83568" y="2204864"/>
            <a:ext cx="6192688" cy="1224136"/>
          </a:xfrm>
          <a:prstGeom prst="rect">
            <a:avLst/>
          </a:prstGeom>
          <a:noFill/>
        </p:spPr>
      </p:pic>
      <p:pic>
        <p:nvPicPr>
          <p:cNvPr id="1026" name="Picture 2" descr="F:\你画我猜\更新\橙2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83568" y="1124744"/>
            <a:ext cx="6192688" cy="1224136"/>
          </a:xfrm>
          <a:prstGeom prst="rect">
            <a:avLst/>
          </a:prstGeom>
          <a:noFill/>
        </p:spPr>
      </p:pic>
      <p:pic>
        <p:nvPicPr>
          <p:cNvPr id="1027" name="Picture 3" descr="F:\你画我猜\更新\红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83568" y="116632"/>
            <a:ext cx="6192689" cy="1224136"/>
          </a:xfrm>
          <a:prstGeom prst="rect">
            <a:avLst/>
          </a:prstGeom>
          <a:noFill/>
        </p:spPr>
      </p:pic>
      <p:sp>
        <p:nvSpPr>
          <p:cNvPr id="2" name="副标题 2"/>
          <p:cNvSpPr txBox="1">
            <a:spLocks/>
          </p:cNvSpPr>
          <p:nvPr/>
        </p:nvSpPr>
        <p:spPr>
          <a:xfrm>
            <a:off x="7884368" y="116632"/>
            <a:ext cx="1259632" cy="504056"/>
          </a:xfrm>
          <a:prstGeom prst="rect">
            <a:avLst/>
          </a:prstGeom>
        </p:spPr>
        <p:txBody>
          <a:bodyPr>
            <a:normAutofit fontScale="77500" lnSpcReduction="20000"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zh-CN" altLang="en-US" sz="4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【团子】请叫我天然萌 微博@团团团团团团团儿" pitchFamily="2" charset="2"/>
                <a:ea typeface="【团子】请叫我天然萌 微博@团团团团团团团儿" pitchFamily="2" charset="2"/>
                <a:cs typeface="【团子】请叫我天然萌 微博@团团团团团团团儿" pitchFamily="2" charset="2"/>
              </a:rPr>
              <a:t>朋</a:t>
            </a:r>
            <a:r>
              <a:rPr kumimoji="0" lang="zh-CN" altLang="en-US" sz="4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【团子】请叫我天然萌 微博@团团团团团团团儿" pitchFamily="2" charset="2"/>
                <a:ea typeface="【团子】请叫我天然萌 微博@团团团团团团团儿" pitchFamily="2" charset="2"/>
                <a:cs typeface="【团子】请叫我天然萌 微博@团团团团团团团儿" pitchFamily="2" charset="2"/>
              </a:rPr>
              <a:t>友</a:t>
            </a:r>
            <a:r>
              <a:rPr kumimoji="0" lang="zh-CN" altLang="en-US" sz="4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【团子】请叫我天然萌 微博@团团团团团团团儿" pitchFamily="2" charset="2"/>
                <a:ea typeface="【团子】请叫我天然萌 微博@团团团团团团团儿" pitchFamily="2" charset="2"/>
                <a:cs typeface="【团子】请叫我天然萌 微博@团团团团团团团儿" pitchFamily="2" charset="2"/>
              </a:rPr>
              <a:t>绘</a:t>
            </a:r>
            <a:endParaRPr kumimoji="0" lang="zh-CN" altLang="en-US" sz="40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【团子】请叫我天然萌 微博@团团团团团团团儿" pitchFamily="2" charset="2"/>
              <a:ea typeface="【团子】请叫我天然萌 微博@团团团团团团团儿" pitchFamily="2" charset="2"/>
              <a:cs typeface="【团子】请叫我天然萌 微博@团团团团团团团儿" pitchFamily="2" charset="2"/>
            </a:endParaRPr>
          </a:p>
        </p:txBody>
      </p:sp>
      <p:sp>
        <p:nvSpPr>
          <p:cNvPr id="4" name="副标题 2"/>
          <p:cNvSpPr txBox="1">
            <a:spLocks/>
          </p:cNvSpPr>
          <p:nvPr/>
        </p:nvSpPr>
        <p:spPr>
          <a:xfrm>
            <a:off x="6948264" y="6552728"/>
            <a:ext cx="2592288" cy="332656"/>
          </a:xfrm>
          <a:prstGeom prst="rect">
            <a:avLst/>
          </a:prstGeom>
        </p:spPr>
        <p:txBody>
          <a:bodyPr>
            <a:normAutofit fontScale="40000" lnSpcReduction="20000"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zh-CN" altLang="en-US" sz="4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幼圆" pitchFamily="49" charset="-122"/>
                <a:ea typeface="幼圆" pitchFamily="49" charset="-122"/>
                <a:cs typeface="白扇补-日系恱黑" pitchFamily="81" charset="-122"/>
              </a:rPr>
              <a:t>大连理工大学软件学院</a:t>
            </a:r>
            <a:endParaRPr kumimoji="0" lang="zh-CN" altLang="en-US" sz="40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幼圆" pitchFamily="49" charset="-122"/>
              <a:ea typeface="幼圆" pitchFamily="49" charset="-122"/>
              <a:cs typeface="白扇补-日系恱黑" pitchFamily="81" charset="-122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99592" y="476672"/>
            <a:ext cx="39604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spc="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作品创意</a:t>
            </a:r>
            <a:endParaRPr lang="zh-CN" altLang="en-US" sz="3200" spc="6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99592" y="5805264"/>
            <a:ext cx="39604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作品特色和市场价值</a:t>
            </a:r>
            <a:endParaRPr lang="zh-CN" altLang="en-US" sz="32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99592" y="3645024"/>
            <a:ext cx="39604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spc="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利用技术</a:t>
            </a:r>
            <a:endParaRPr lang="zh-CN" altLang="en-US" sz="3200" spc="6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99592" y="1484784"/>
            <a:ext cx="39604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spc="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设计方案</a:t>
            </a:r>
            <a:endParaRPr lang="zh-CN" altLang="en-US" sz="3200" spc="6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99592" y="2564904"/>
            <a:ext cx="39604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spc="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成员分工</a:t>
            </a:r>
            <a:endParaRPr lang="zh-CN" altLang="en-US" sz="3200" spc="6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99592" y="4725144"/>
            <a:ext cx="39604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u="sng" spc="600" dirty="0" smtClean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界面展示</a:t>
            </a:r>
            <a:endParaRPr lang="zh-CN" altLang="en-US" sz="3200" u="sng" spc="600" dirty="0">
              <a:solidFill>
                <a:srgbClr val="7030A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9" grpId="0"/>
      <p:bldP spid="10" grpId="0"/>
      <p:bldP spid="11" grpId="0"/>
      <p:bldP spid="16" grpId="0"/>
      <p:bldP spid="1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F:\你画我猜\nhwc\欢迎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05230" y="908720"/>
            <a:ext cx="3809578" cy="3287493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4029366" y="3956863"/>
            <a:ext cx="11521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7200" b="1" dirty="0" smtClean="0">
                <a:solidFill>
                  <a:srgbClr val="FF6600"/>
                </a:solidFill>
                <a:latin typeface="幼圆" pitchFamily="49" charset="-122"/>
                <a:ea typeface="幼圆" pitchFamily="49" charset="-122"/>
              </a:rPr>
              <a:t>友</a:t>
            </a:r>
            <a:endParaRPr lang="zh-CN" altLang="en-US" sz="7200" b="1" dirty="0">
              <a:solidFill>
                <a:srgbClr val="FF6600"/>
              </a:solidFill>
              <a:latin typeface="幼圆" pitchFamily="49" charset="-122"/>
              <a:ea typeface="幼圆" pitchFamily="49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 rot="1958559">
            <a:off x="2284459" y="3668740"/>
            <a:ext cx="11521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7200" b="1" dirty="0" smtClean="0">
                <a:solidFill>
                  <a:srgbClr val="FFFF00"/>
                </a:solidFill>
                <a:latin typeface="幼圆" pitchFamily="49" charset="-122"/>
                <a:ea typeface="幼圆" pitchFamily="49" charset="-122"/>
              </a:rPr>
              <a:t>朋</a:t>
            </a:r>
            <a:endParaRPr lang="zh-CN" altLang="en-US" sz="7200" b="1" dirty="0">
              <a:solidFill>
                <a:srgbClr val="FFFF00"/>
              </a:solidFill>
              <a:latin typeface="幼圆" pitchFamily="49" charset="-122"/>
              <a:ea typeface="幼圆" pitchFamily="49" charset="-122"/>
            </a:endParaRPr>
          </a:p>
        </p:txBody>
      </p:sp>
      <p:sp>
        <p:nvSpPr>
          <p:cNvPr id="9" name="TextBox 8"/>
          <p:cNvSpPr txBox="1"/>
          <p:nvPr/>
        </p:nvSpPr>
        <p:spPr>
          <a:xfrm rot="19765954">
            <a:off x="5748421" y="3699107"/>
            <a:ext cx="11521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7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幼圆" pitchFamily="49" charset="-122"/>
                <a:ea typeface="幼圆" pitchFamily="49" charset="-122"/>
              </a:rPr>
              <a:t>绘</a:t>
            </a:r>
            <a:endParaRPr lang="zh-CN" altLang="en-US" sz="7200" b="1" dirty="0">
              <a:solidFill>
                <a:schemeClr val="tx1">
                  <a:lumMod val="65000"/>
                  <a:lumOff val="35000"/>
                </a:schemeClr>
              </a:solidFill>
              <a:latin typeface="幼圆" pitchFamily="49" charset="-122"/>
              <a:ea typeface="幼圆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副标题 3"/>
          <p:cNvSpPr>
            <a:spLocks noGrp="1"/>
          </p:cNvSpPr>
          <p:nvPr>
            <p:ph type="subTitle" idx="1"/>
          </p:nvPr>
        </p:nvSpPr>
        <p:spPr>
          <a:xfrm>
            <a:off x="1331640" y="4509120"/>
            <a:ext cx="6400800" cy="1752600"/>
          </a:xfrm>
        </p:spPr>
        <p:txBody>
          <a:bodyPr/>
          <a:lstStyle/>
          <a:p>
            <a:r>
              <a:rPr lang="zh-CN" altLang="en-US" dirty="0" smtClean="0">
                <a:solidFill>
                  <a:schemeClr val="bg2">
                    <a:lumMod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一款无需网络就能实现多人联机的你画我猜移动端加强版游戏</a:t>
            </a:r>
            <a:endParaRPr lang="zh-CN" altLang="en-US" dirty="0">
              <a:solidFill>
                <a:schemeClr val="bg2">
                  <a:lumMod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" name="Picture 2" descr="F:\你画我猜\nhwc\欢迎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23728" y="620688"/>
            <a:ext cx="4770530" cy="381642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3635896" y="5589240"/>
            <a:ext cx="1778496" cy="804862"/>
          </a:xfrm>
        </p:spPr>
        <p:txBody>
          <a:bodyPr>
            <a:normAutofit/>
          </a:bodyPr>
          <a:lstStyle/>
          <a:p>
            <a:r>
              <a:rPr lang="zh-CN" altLang="zh-CN" sz="2400" dirty="0" smtClean="0">
                <a:solidFill>
                  <a:schemeClr val="bg2">
                    <a:lumMod val="25000"/>
                  </a:schemeClr>
                </a:solidFill>
                <a:latin typeface="幼圆" pitchFamily="49" charset="-122"/>
                <a:ea typeface="幼圆" pitchFamily="49" charset="-122"/>
              </a:rPr>
              <a:t>主菜单界面</a:t>
            </a:r>
            <a:endParaRPr lang="zh-CN" altLang="en-US" sz="2400" dirty="0">
              <a:solidFill>
                <a:schemeClr val="bg2">
                  <a:lumMod val="25000"/>
                </a:schemeClr>
              </a:solidFill>
              <a:latin typeface="幼圆" pitchFamily="49" charset="-122"/>
              <a:ea typeface="幼圆" pitchFamily="49" charset="-122"/>
            </a:endParaRPr>
          </a:p>
        </p:txBody>
      </p:sp>
      <p:sp>
        <p:nvSpPr>
          <p:cNvPr id="5" name="副标题 2"/>
          <p:cNvSpPr txBox="1">
            <a:spLocks/>
          </p:cNvSpPr>
          <p:nvPr/>
        </p:nvSpPr>
        <p:spPr>
          <a:xfrm>
            <a:off x="6948264" y="6552728"/>
            <a:ext cx="2592288" cy="332656"/>
          </a:xfrm>
          <a:prstGeom prst="rect">
            <a:avLst/>
          </a:prstGeom>
        </p:spPr>
        <p:txBody>
          <a:bodyPr>
            <a:normAutofit fontScale="40000" lnSpcReduction="20000"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zh-CN" altLang="en-US" sz="4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幼圆" pitchFamily="49" charset="-122"/>
                <a:ea typeface="幼圆" pitchFamily="49" charset="-122"/>
                <a:cs typeface="白扇补-日系恱黑" pitchFamily="81" charset="-122"/>
              </a:rPr>
              <a:t>大连理工大学软件学院</a:t>
            </a:r>
            <a:endParaRPr kumimoji="0" lang="zh-CN" altLang="en-US" sz="40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幼圆" pitchFamily="49" charset="-122"/>
              <a:ea typeface="幼圆" pitchFamily="49" charset="-122"/>
              <a:cs typeface="白扇补-日系恱黑" pitchFamily="81" charset="-122"/>
            </a:endParaRPr>
          </a:p>
        </p:txBody>
      </p:sp>
      <p:sp>
        <p:nvSpPr>
          <p:cNvPr id="6" name="副标题 2"/>
          <p:cNvSpPr txBox="1">
            <a:spLocks/>
          </p:cNvSpPr>
          <p:nvPr/>
        </p:nvSpPr>
        <p:spPr>
          <a:xfrm>
            <a:off x="7884368" y="116632"/>
            <a:ext cx="1259632" cy="504056"/>
          </a:xfrm>
          <a:prstGeom prst="rect">
            <a:avLst/>
          </a:prstGeom>
        </p:spPr>
        <p:txBody>
          <a:bodyPr>
            <a:normAutofit fontScale="77500" lnSpcReduction="20000"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zh-CN" altLang="en-US" sz="4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【团子】请叫我天然萌 微博@团团团团团团团儿" pitchFamily="2" charset="2"/>
                <a:ea typeface="【团子】请叫我天然萌 微博@团团团团团团团儿" pitchFamily="2" charset="2"/>
                <a:cs typeface="【团子】请叫我天然萌 微博@团团团团团团团儿" pitchFamily="2" charset="2"/>
              </a:rPr>
              <a:t>朋</a:t>
            </a:r>
            <a:r>
              <a:rPr kumimoji="0" lang="zh-CN" altLang="en-US" sz="4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【团子】请叫我天然萌 微博@团团团团团团团儿" pitchFamily="2" charset="2"/>
                <a:ea typeface="【团子】请叫我天然萌 微博@团团团团团团团儿" pitchFamily="2" charset="2"/>
                <a:cs typeface="【团子】请叫我天然萌 微博@团团团团团团团儿" pitchFamily="2" charset="2"/>
              </a:rPr>
              <a:t>友</a:t>
            </a:r>
            <a:r>
              <a:rPr kumimoji="0" lang="zh-CN" altLang="en-US" sz="4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【团子】请叫我天然萌 微博@团团团团团团团儿" pitchFamily="2" charset="2"/>
                <a:ea typeface="【团子】请叫我天然萌 微博@团团团团团团团儿" pitchFamily="2" charset="2"/>
                <a:cs typeface="【团子】请叫我天然萌 微博@团团团团团团团儿" pitchFamily="2" charset="2"/>
              </a:rPr>
              <a:t>绘</a:t>
            </a:r>
            <a:endParaRPr kumimoji="0" lang="zh-CN" altLang="en-US" sz="40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【团子】请叫我天然萌 微博@团团团团团团团儿" pitchFamily="2" charset="2"/>
              <a:ea typeface="【团子】请叫我天然萌 微博@团团团团团团团儿" pitchFamily="2" charset="2"/>
              <a:cs typeface="【团子】请叫我天然萌 微博@团团团团团团团儿" pitchFamily="2" charset="2"/>
            </a:endParaRPr>
          </a:p>
        </p:txBody>
      </p:sp>
      <p:pic>
        <p:nvPicPr>
          <p:cNvPr id="11266" name="Picture 2" descr="F:\你画我猜\Screenshot_2014-09-13-14-34-5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908720"/>
            <a:ext cx="8027369" cy="451539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2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2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3563888" y="5589240"/>
            <a:ext cx="2232248" cy="804862"/>
          </a:xfrm>
        </p:spPr>
        <p:txBody>
          <a:bodyPr>
            <a:noAutofit/>
          </a:bodyPr>
          <a:lstStyle/>
          <a:p>
            <a:r>
              <a:rPr lang="zh-CN" altLang="zh-CN" sz="2400" dirty="0" smtClean="0">
                <a:solidFill>
                  <a:schemeClr val="bg2">
                    <a:lumMod val="25000"/>
                  </a:schemeClr>
                </a:solidFill>
                <a:latin typeface="幼圆" pitchFamily="49" charset="-122"/>
                <a:ea typeface="幼圆" pitchFamily="49" charset="-122"/>
              </a:rPr>
              <a:t>增加词条界面</a:t>
            </a:r>
            <a:endParaRPr lang="zh-CN" altLang="en-US" sz="2400" dirty="0" smtClean="0">
              <a:solidFill>
                <a:schemeClr val="bg2">
                  <a:lumMod val="25000"/>
                </a:schemeClr>
              </a:solidFill>
              <a:latin typeface="幼圆" pitchFamily="49" charset="-122"/>
              <a:ea typeface="幼圆" pitchFamily="49" charset="-122"/>
            </a:endParaRPr>
          </a:p>
        </p:txBody>
      </p:sp>
      <p:sp>
        <p:nvSpPr>
          <p:cNvPr id="5" name="副标题 2"/>
          <p:cNvSpPr txBox="1">
            <a:spLocks/>
          </p:cNvSpPr>
          <p:nvPr/>
        </p:nvSpPr>
        <p:spPr>
          <a:xfrm>
            <a:off x="6948264" y="6552728"/>
            <a:ext cx="2592288" cy="332656"/>
          </a:xfrm>
          <a:prstGeom prst="rect">
            <a:avLst/>
          </a:prstGeom>
        </p:spPr>
        <p:txBody>
          <a:bodyPr>
            <a:normAutofit fontScale="40000" lnSpcReduction="20000"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zh-CN" altLang="en-US" sz="4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幼圆" pitchFamily="49" charset="-122"/>
                <a:ea typeface="幼圆" pitchFamily="49" charset="-122"/>
                <a:cs typeface="白扇补-日系恱黑" pitchFamily="81" charset="-122"/>
              </a:rPr>
              <a:t>大连理工大学软件学院</a:t>
            </a:r>
            <a:endParaRPr kumimoji="0" lang="zh-CN" altLang="en-US" sz="40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幼圆" pitchFamily="49" charset="-122"/>
              <a:ea typeface="幼圆" pitchFamily="49" charset="-122"/>
              <a:cs typeface="白扇补-日系恱黑" pitchFamily="81" charset="-122"/>
            </a:endParaRPr>
          </a:p>
        </p:txBody>
      </p:sp>
      <p:sp>
        <p:nvSpPr>
          <p:cNvPr id="6" name="副标题 2"/>
          <p:cNvSpPr txBox="1">
            <a:spLocks/>
          </p:cNvSpPr>
          <p:nvPr/>
        </p:nvSpPr>
        <p:spPr>
          <a:xfrm>
            <a:off x="7884368" y="116632"/>
            <a:ext cx="1259632" cy="504056"/>
          </a:xfrm>
          <a:prstGeom prst="rect">
            <a:avLst/>
          </a:prstGeom>
        </p:spPr>
        <p:txBody>
          <a:bodyPr>
            <a:normAutofit fontScale="77500" lnSpcReduction="20000"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zh-CN" altLang="en-US" sz="4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【团子】请叫我天然萌 微博@团团团团团团团儿" pitchFamily="2" charset="2"/>
                <a:ea typeface="【团子】请叫我天然萌 微博@团团团团团团团儿" pitchFamily="2" charset="2"/>
                <a:cs typeface="【团子】请叫我天然萌 微博@团团团团团团团儿" pitchFamily="2" charset="2"/>
              </a:rPr>
              <a:t>朋</a:t>
            </a:r>
            <a:r>
              <a:rPr kumimoji="0" lang="zh-CN" altLang="en-US" sz="4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【团子】请叫我天然萌 微博@团团团团团团团儿" pitchFamily="2" charset="2"/>
                <a:ea typeface="【团子】请叫我天然萌 微博@团团团团团团团儿" pitchFamily="2" charset="2"/>
                <a:cs typeface="【团子】请叫我天然萌 微博@团团团团团团团儿" pitchFamily="2" charset="2"/>
              </a:rPr>
              <a:t>友</a:t>
            </a:r>
            <a:r>
              <a:rPr kumimoji="0" lang="zh-CN" altLang="en-US" sz="4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【团子】请叫我天然萌 微博@团团团团团团团儿" pitchFamily="2" charset="2"/>
                <a:ea typeface="【团子】请叫我天然萌 微博@团团团团团团团儿" pitchFamily="2" charset="2"/>
                <a:cs typeface="【团子】请叫我天然萌 微博@团团团团团团团儿" pitchFamily="2" charset="2"/>
              </a:rPr>
              <a:t>绘</a:t>
            </a:r>
            <a:endParaRPr kumimoji="0" lang="zh-CN" altLang="en-US" sz="40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【团子】请叫我天然萌 微博@团团团团团团团儿" pitchFamily="2" charset="2"/>
              <a:ea typeface="【团子】请叫我天然萌 微博@团团团团团团团儿" pitchFamily="2" charset="2"/>
              <a:cs typeface="【团子】请叫我天然萌 微博@团团团团团团团儿" pitchFamily="2" charset="2"/>
            </a:endParaRPr>
          </a:p>
        </p:txBody>
      </p:sp>
      <p:pic>
        <p:nvPicPr>
          <p:cNvPr id="11266" name="Picture 2" descr="F:\你画我猜\Screenshot_2014-09-13-14-34-51.png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611560" y="908720"/>
            <a:ext cx="8027368" cy="451539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2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2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3563888" y="5589240"/>
            <a:ext cx="2232248" cy="804862"/>
          </a:xfrm>
        </p:spPr>
        <p:txBody>
          <a:bodyPr>
            <a:noAutofit/>
          </a:bodyPr>
          <a:lstStyle/>
          <a:p>
            <a:r>
              <a:rPr lang="zh-CN" altLang="zh-CN" sz="2400" dirty="0" smtClean="0">
                <a:solidFill>
                  <a:schemeClr val="bg2">
                    <a:lumMod val="25000"/>
                  </a:schemeClr>
                </a:solidFill>
                <a:latin typeface="幼圆" pitchFamily="49" charset="-122"/>
                <a:ea typeface="幼圆" pitchFamily="49" charset="-122"/>
              </a:rPr>
              <a:t>搜索房间界面</a:t>
            </a:r>
            <a:endParaRPr lang="zh-CN" altLang="en-US" sz="2400" dirty="0" smtClean="0">
              <a:solidFill>
                <a:schemeClr val="bg2">
                  <a:lumMod val="25000"/>
                </a:schemeClr>
              </a:solidFill>
              <a:latin typeface="幼圆" pitchFamily="49" charset="-122"/>
              <a:ea typeface="幼圆" pitchFamily="49" charset="-122"/>
            </a:endParaRPr>
          </a:p>
        </p:txBody>
      </p:sp>
      <p:sp>
        <p:nvSpPr>
          <p:cNvPr id="5" name="副标题 2"/>
          <p:cNvSpPr txBox="1">
            <a:spLocks/>
          </p:cNvSpPr>
          <p:nvPr/>
        </p:nvSpPr>
        <p:spPr>
          <a:xfrm>
            <a:off x="6948264" y="6552728"/>
            <a:ext cx="2592288" cy="332656"/>
          </a:xfrm>
          <a:prstGeom prst="rect">
            <a:avLst/>
          </a:prstGeom>
        </p:spPr>
        <p:txBody>
          <a:bodyPr>
            <a:normAutofit fontScale="40000" lnSpcReduction="20000"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zh-CN" altLang="en-US" sz="4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幼圆" pitchFamily="49" charset="-122"/>
                <a:ea typeface="幼圆" pitchFamily="49" charset="-122"/>
                <a:cs typeface="白扇补-日系恱黑" pitchFamily="81" charset="-122"/>
              </a:rPr>
              <a:t>大连理工大学软件学院</a:t>
            </a:r>
            <a:endParaRPr kumimoji="0" lang="zh-CN" altLang="en-US" sz="40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幼圆" pitchFamily="49" charset="-122"/>
              <a:ea typeface="幼圆" pitchFamily="49" charset="-122"/>
              <a:cs typeface="白扇补-日系恱黑" pitchFamily="81" charset="-122"/>
            </a:endParaRPr>
          </a:p>
        </p:txBody>
      </p:sp>
      <p:sp>
        <p:nvSpPr>
          <p:cNvPr id="6" name="副标题 2"/>
          <p:cNvSpPr txBox="1">
            <a:spLocks/>
          </p:cNvSpPr>
          <p:nvPr/>
        </p:nvSpPr>
        <p:spPr>
          <a:xfrm>
            <a:off x="7884368" y="116632"/>
            <a:ext cx="1259632" cy="504056"/>
          </a:xfrm>
          <a:prstGeom prst="rect">
            <a:avLst/>
          </a:prstGeom>
        </p:spPr>
        <p:txBody>
          <a:bodyPr>
            <a:normAutofit fontScale="77500" lnSpcReduction="20000"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zh-CN" altLang="en-US" sz="4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【团子】请叫我天然萌 微博@团团团团团团团儿" pitchFamily="2" charset="2"/>
                <a:ea typeface="【团子】请叫我天然萌 微博@团团团团团团团儿" pitchFamily="2" charset="2"/>
                <a:cs typeface="【团子】请叫我天然萌 微博@团团团团团团团儿" pitchFamily="2" charset="2"/>
              </a:rPr>
              <a:t>朋</a:t>
            </a:r>
            <a:r>
              <a:rPr kumimoji="0" lang="zh-CN" altLang="en-US" sz="4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【团子】请叫我天然萌 微博@团团团团团团团儿" pitchFamily="2" charset="2"/>
                <a:ea typeface="【团子】请叫我天然萌 微博@团团团团团团团儿" pitchFamily="2" charset="2"/>
                <a:cs typeface="【团子】请叫我天然萌 微博@团团团团团团团儿" pitchFamily="2" charset="2"/>
              </a:rPr>
              <a:t>友</a:t>
            </a:r>
            <a:r>
              <a:rPr kumimoji="0" lang="zh-CN" altLang="en-US" sz="4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【团子】请叫我天然萌 微博@团团团团团团团儿" pitchFamily="2" charset="2"/>
                <a:ea typeface="【团子】请叫我天然萌 微博@团团团团团团团儿" pitchFamily="2" charset="2"/>
                <a:cs typeface="【团子】请叫我天然萌 微博@团团团团团团团儿" pitchFamily="2" charset="2"/>
              </a:rPr>
              <a:t>绘</a:t>
            </a:r>
            <a:endParaRPr kumimoji="0" lang="zh-CN" altLang="en-US" sz="40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【团子】请叫我天然萌 微博@团团团团团团团儿" pitchFamily="2" charset="2"/>
              <a:ea typeface="【团子】请叫我天然萌 微博@团团团团团团团儿" pitchFamily="2" charset="2"/>
              <a:cs typeface="【团子】请叫我天然萌 微博@团团团团团团团儿" pitchFamily="2" charset="2"/>
            </a:endParaRPr>
          </a:p>
        </p:txBody>
      </p:sp>
      <p:pic>
        <p:nvPicPr>
          <p:cNvPr id="11266" name="Picture 2" descr="F:\你画我猜\Screenshot_2014-09-13-14-34-51.png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611560" y="908720"/>
            <a:ext cx="8027368" cy="451539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2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2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3563888" y="5589240"/>
            <a:ext cx="2232248" cy="804862"/>
          </a:xfrm>
        </p:spPr>
        <p:txBody>
          <a:bodyPr>
            <a:noAutofit/>
          </a:bodyPr>
          <a:lstStyle/>
          <a:p>
            <a:pPr algn="ctr"/>
            <a:r>
              <a:rPr lang="zh-CN" altLang="zh-CN" sz="2400" dirty="0" smtClean="0">
                <a:solidFill>
                  <a:schemeClr val="bg2">
                    <a:lumMod val="25000"/>
                  </a:schemeClr>
                </a:solidFill>
                <a:latin typeface="幼圆" pitchFamily="49" charset="-122"/>
                <a:ea typeface="幼圆" pitchFamily="49" charset="-122"/>
              </a:rPr>
              <a:t>房间界面</a:t>
            </a:r>
            <a:endParaRPr lang="zh-CN" altLang="en-US" sz="2400" dirty="0" smtClean="0">
              <a:solidFill>
                <a:schemeClr val="bg2">
                  <a:lumMod val="25000"/>
                </a:schemeClr>
              </a:solidFill>
              <a:latin typeface="幼圆" pitchFamily="49" charset="-122"/>
              <a:ea typeface="幼圆" pitchFamily="49" charset="-122"/>
            </a:endParaRPr>
          </a:p>
        </p:txBody>
      </p:sp>
      <p:sp>
        <p:nvSpPr>
          <p:cNvPr id="5" name="副标题 2"/>
          <p:cNvSpPr txBox="1">
            <a:spLocks/>
          </p:cNvSpPr>
          <p:nvPr/>
        </p:nvSpPr>
        <p:spPr>
          <a:xfrm>
            <a:off x="6948264" y="6552728"/>
            <a:ext cx="2592288" cy="332656"/>
          </a:xfrm>
          <a:prstGeom prst="rect">
            <a:avLst/>
          </a:prstGeom>
        </p:spPr>
        <p:txBody>
          <a:bodyPr>
            <a:normAutofit fontScale="40000" lnSpcReduction="20000"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zh-CN" altLang="en-US" sz="4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幼圆" pitchFamily="49" charset="-122"/>
                <a:ea typeface="幼圆" pitchFamily="49" charset="-122"/>
                <a:cs typeface="白扇补-日系恱黑" pitchFamily="81" charset="-122"/>
              </a:rPr>
              <a:t>大连理工大学软件学院</a:t>
            </a:r>
            <a:endParaRPr kumimoji="0" lang="zh-CN" altLang="en-US" sz="40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幼圆" pitchFamily="49" charset="-122"/>
              <a:ea typeface="幼圆" pitchFamily="49" charset="-122"/>
              <a:cs typeface="白扇补-日系恱黑" pitchFamily="81" charset="-122"/>
            </a:endParaRPr>
          </a:p>
        </p:txBody>
      </p:sp>
      <p:sp>
        <p:nvSpPr>
          <p:cNvPr id="6" name="副标题 2"/>
          <p:cNvSpPr txBox="1">
            <a:spLocks/>
          </p:cNvSpPr>
          <p:nvPr/>
        </p:nvSpPr>
        <p:spPr>
          <a:xfrm>
            <a:off x="7884368" y="116632"/>
            <a:ext cx="1259632" cy="504056"/>
          </a:xfrm>
          <a:prstGeom prst="rect">
            <a:avLst/>
          </a:prstGeom>
        </p:spPr>
        <p:txBody>
          <a:bodyPr>
            <a:normAutofit fontScale="77500" lnSpcReduction="20000"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zh-CN" altLang="en-US" sz="4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【团子】请叫我天然萌 微博@团团团团团团团儿" pitchFamily="2" charset="2"/>
                <a:ea typeface="【团子】请叫我天然萌 微博@团团团团团团团儿" pitchFamily="2" charset="2"/>
                <a:cs typeface="【团子】请叫我天然萌 微博@团团团团团团团儿" pitchFamily="2" charset="2"/>
              </a:rPr>
              <a:t>朋</a:t>
            </a:r>
            <a:r>
              <a:rPr kumimoji="0" lang="zh-CN" altLang="en-US" sz="4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【团子】请叫我天然萌 微博@团团团团团团团儿" pitchFamily="2" charset="2"/>
                <a:ea typeface="【团子】请叫我天然萌 微博@团团团团团团团儿" pitchFamily="2" charset="2"/>
                <a:cs typeface="【团子】请叫我天然萌 微博@团团团团团团团儿" pitchFamily="2" charset="2"/>
              </a:rPr>
              <a:t>友</a:t>
            </a:r>
            <a:r>
              <a:rPr kumimoji="0" lang="zh-CN" altLang="en-US" sz="4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【团子】请叫我天然萌 微博@团团团团团团团儿" pitchFamily="2" charset="2"/>
                <a:ea typeface="【团子】请叫我天然萌 微博@团团团团团团团儿" pitchFamily="2" charset="2"/>
                <a:cs typeface="【团子】请叫我天然萌 微博@团团团团团团团儿" pitchFamily="2" charset="2"/>
              </a:rPr>
              <a:t>绘</a:t>
            </a:r>
            <a:endParaRPr kumimoji="0" lang="zh-CN" altLang="en-US" sz="40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【团子】请叫我天然萌 微博@团团团团团团团儿" pitchFamily="2" charset="2"/>
              <a:ea typeface="【团子】请叫我天然萌 微博@团团团团团团团儿" pitchFamily="2" charset="2"/>
              <a:cs typeface="【团子】请叫我天然萌 微博@团团团团团团团儿" pitchFamily="2" charset="2"/>
            </a:endParaRPr>
          </a:p>
        </p:txBody>
      </p:sp>
      <p:pic>
        <p:nvPicPr>
          <p:cNvPr id="11266" name="Picture 2" descr="F:\你画我猜\Screenshot_2014-09-13-14-34-51.png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611560" y="908720"/>
            <a:ext cx="8027367" cy="4515394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1763688" y="2267580"/>
            <a:ext cx="122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rgbClr val="663300"/>
                </a:solidFill>
                <a:latin typeface="微软雅黑" pitchFamily="34" charset="-122"/>
                <a:ea typeface="微软雅黑" pitchFamily="34" charset="-122"/>
              </a:rPr>
              <a:t>小明</a:t>
            </a:r>
            <a:endParaRPr lang="zh-CN" altLang="en-US" dirty="0">
              <a:solidFill>
                <a:srgbClr val="6633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707904" y="2276872"/>
            <a:ext cx="122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rgbClr val="663300"/>
                </a:solidFill>
                <a:latin typeface="微软雅黑" pitchFamily="34" charset="-122"/>
                <a:ea typeface="微软雅黑" pitchFamily="34" charset="-122"/>
              </a:rPr>
              <a:t>小红</a:t>
            </a:r>
            <a:endParaRPr lang="zh-CN" altLang="en-US" dirty="0">
              <a:solidFill>
                <a:srgbClr val="6633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580112" y="2339588"/>
            <a:ext cx="122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rgbClr val="663300"/>
                </a:solidFill>
                <a:latin typeface="微软雅黑" pitchFamily="34" charset="-122"/>
                <a:ea typeface="微软雅黑" pitchFamily="34" charset="-122"/>
              </a:rPr>
              <a:t>张林</a:t>
            </a:r>
            <a:endParaRPr lang="zh-CN" altLang="en-US" dirty="0">
              <a:solidFill>
                <a:srgbClr val="6633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835696" y="3212976"/>
            <a:ext cx="122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rgbClr val="663300"/>
                </a:solidFill>
                <a:latin typeface="微软雅黑" pitchFamily="34" charset="-122"/>
                <a:ea typeface="微软雅黑" pitchFamily="34" charset="-122"/>
              </a:rPr>
              <a:t>小琳</a:t>
            </a:r>
            <a:endParaRPr lang="zh-CN" altLang="en-US" dirty="0">
              <a:solidFill>
                <a:srgbClr val="6633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707904" y="3212976"/>
            <a:ext cx="122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rgbClr val="663300"/>
                </a:solidFill>
                <a:latin typeface="微软雅黑" pitchFamily="34" charset="-122"/>
                <a:ea typeface="微软雅黑" pitchFamily="34" charset="-122"/>
              </a:rPr>
              <a:t>小孙</a:t>
            </a:r>
            <a:endParaRPr lang="zh-CN" altLang="en-US" dirty="0">
              <a:solidFill>
                <a:srgbClr val="6633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580112" y="3212976"/>
            <a:ext cx="122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rgbClr val="663300"/>
                </a:solidFill>
                <a:latin typeface="微软雅黑" pitchFamily="34" charset="-122"/>
                <a:ea typeface="微软雅黑" pitchFamily="34" charset="-122"/>
              </a:rPr>
              <a:t>小凯</a:t>
            </a:r>
            <a:endParaRPr lang="zh-CN" altLang="en-US" dirty="0">
              <a:solidFill>
                <a:srgbClr val="66330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2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2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2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2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  <p:bldP spid="9" grpId="0"/>
      <p:bldP spid="10" grpId="0"/>
      <p:bldP spid="11" grpId="0"/>
      <p:bldP spid="12" grpId="0"/>
      <p:bldP spid="1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3563888" y="5589240"/>
            <a:ext cx="2232248" cy="804862"/>
          </a:xfrm>
        </p:spPr>
        <p:txBody>
          <a:bodyPr>
            <a:noAutofit/>
          </a:bodyPr>
          <a:lstStyle/>
          <a:p>
            <a:pPr algn="ctr"/>
            <a:r>
              <a:rPr lang="zh-CN" altLang="en-US" sz="2400" dirty="0" smtClean="0">
                <a:solidFill>
                  <a:schemeClr val="bg2">
                    <a:lumMod val="25000"/>
                  </a:schemeClr>
                </a:solidFill>
                <a:latin typeface="幼圆" pitchFamily="49" charset="-122"/>
                <a:ea typeface="幼圆" pitchFamily="49" charset="-122"/>
              </a:rPr>
              <a:t>画图</a:t>
            </a:r>
            <a:r>
              <a:rPr lang="zh-CN" altLang="zh-CN" sz="2400" dirty="0" smtClean="0">
                <a:solidFill>
                  <a:schemeClr val="bg2">
                    <a:lumMod val="25000"/>
                  </a:schemeClr>
                </a:solidFill>
                <a:latin typeface="幼圆" pitchFamily="49" charset="-122"/>
                <a:ea typeface="幼圆" pitchFamily="49" charset="-122"/>
              </a:rPr>
              <a:t>界面</a:t>
            </a:r>
            <a:endParaRPr lang="zh-CN" altLang="en-US" sz="2400" dirty="0" smtClean="0">
              <a:solidFill>
                <a:schemeClr val="bg2">
                  <a:lumMod val="25000"/>
                </a:schemeClr>
              </a:solidFill>
              <a:latin typeface="幼圆" pitchFamily="49" charset="-122"/>
              <a:ea typeface="幼圆" pitchFamily="49" charset="-122"/>
            </a:endParaRPr>
          </a:p>
        </p:txBody>
      </p:sp>
      <p:sp>
        <p:nvSpPr>
          <p:cNvPr id="5" name="副标题 2"/>
          <p:cNvSpPr txBox="1">
            <a:spLocks/>
          </p:cNvSpPr>
          <p:nvPr/>
        </p:nvSpPr>
        <p:spPr>
          <a:xfrm>
            <a:off x="6948264" y="6552728"/>
            <a:ext cx="2592288" cy="332656"/>
          </a:xfrm>
          <a:prstGeom prst="rect">
            <a:avLst/>
          </a:prstGeom>
        </p:spPr>
        <p:txBody>
          <a:bodyPr>
            <a:normAutofit fontScale="40000" lnSpcReduction="20000"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zh-CN" altLang="en-US" sz="4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幼圆" pitchFamily="49" charset="-122"/>
                <a:ea typeface="幼圆" pitchFamily="49" charset="-122"/>
                <a:cs typeface="白扇补-日系恱黑" pitchFamily="81" charset="-122"/>
              </a:rPr>
              <a:t>大连理工大学软件学院</a:t>
            </a:r>
            <a:endParaRPr kumimoji="0" lang="zh-CN" altLang="en-US" sz="40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幼圆" pitchFamily="49" charset="-122"/>
              <a:ea typeface="幼圆" pitchFamily="49" charset="-122"/>
              <a:cs typeface="白扇补-日系恱黑" pitchFamily="81" charset="-122"/>
            </a:endParaRPr>
          </a:p>
        </p:txBody>
      </p:sp>
      <p:sp>
        <p:nvSpPr>
          <p:cNvPr id="6" name="副标题 2"/>
          <p:cNvSpPr txBox="1">
            <a:spLocks/>
          </p:cNvSpPr>
          <p:nvPr/>
        </p:nvSpPr>
        <p:spPr>
          <a:xfrm>
            <a:off x="7884368" y="116632"/>
            <a:ext cx="1259632" cy="504056"/>
          </a:xfrm>
          <a:prstGeom prst="rect">
            <a:avLst/>
          </a:prstGeom>
        </p:spPr>
        <p:txBody>
          <a:bodyPr>
            <a:normAutofit fontScale="77500" lnSpcReduction="20000"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zh-CN" altLang="en-US" sz="4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【团子】请叫我天然萌 微博@团团团团团团团儿" pitchFamily="2" charset="2"/>
                <a:ea typeface="【团子】请叫我天然萌 微博@团团团团团团团儿" pitchFamily="2" charset="2"/>
                <a:cs typeface="【团子】请叫我天然萌 微博@团团团团团团团儿" pitchFamily="2" charset="2"/>
              </a:rPr>
              <a:t>朋</a:t>
            </a:r>
            <a:r>
              <a:rPr kumimoji="0" lang="zh-CN" altLang="en-US" sz="4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【团子】请叫我天然萌 微博@团团团团团团团儿" pitchFamily="2" charset="2"/>
                <a:ea typeface="【团子】请叫我天然萌 微博@团团团团团团团儿" pitchFamily="2" charset="2"/>
                <a:cs typeface="【团子】请叫我天然萌 微博@团团团团团团团儿" pitchFamily="2" charset="2"/>
              </a:rPr>
              <a:t>友</a:t>
            </a:r>
            <a:r>
              <a:rPr kumimoji="0" lang="zh-CN" altLang="en-US" sz="4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【团子】请叫我天然萌 微博@团团团团团团团儿" pitchFamily="2" charset="2"/>
                <a:ea typeface="【团子】请叫我天然萌 微博@团团团团团团团儿" pitchFamily="2" charset="2"/>
                <a:cs typeface="【团子】请叫我天然萌 微博@团团团团团团团儿" pitchFamily="2" charset="2"/>
              </a:rPr>
              <a:t>绘</a:t>
            </a:r>
            <a:endParaRPr kumimoji="0" lang="zh-CN" altLang="en-US" sz="40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【团子】请叫我天然萌 微博@团团团团团团团儿" pitchFamily="2" charset="2"/>
              <a:ea typeface="【团子】请叫我天然萌 微博@团团团团团团团儿" pitchFamily="2" charset="2"/>
              <a:cs typeface="【团子】请叫我天然萌 微博@团团团团团团团儿" pitchFamily="2" charset="2"/>
            </a:endParaRPr>
          </a:p>
        </p:txBody>
      </p:sp>
      <p:pic>
        <p:nvPicPr>
          <p:cNvPr id="11266" name="Picture 2" descr="F:\你画我猜\Screenshot_2014-09-13-14-34-51.png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611560" y="908720"/>
            <a:ext cx="8027367" cy="451539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2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2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3563888" y="5589240"/>
            <a:ext cx="2232248" cy="804862"/>
          </a:xfrm>
        </p:spPr>
        <p:txBody>
          <a:bodyPr>
            <a:noAutofit/>
          </a:bodyPr>
          <a:lstStyle/>
          <a:p>
            <a:pPr algn="ctr"/>
            <a:r>
              <a:rPr lang="zh-CN" altLang="en-US" sz="2400" smtClean="0">
                <a:solidFill>
                  <a:schemeClr val="bg2">
                    <a:lumMod val="25000"/>
                  </a:schemeClr>
                </a:solidFill>
                <a:latin typeface="幼圆" pitchFamily="49" charset="-122"/>
                <a:ea typeface="幼圆" pitchFamily="49" charset="-122"/>
              </a:rPr>
              <a:t>画笔设置</a:t>
            </a:r>
            <a:r>
              <a:rPr lang="zh-CN" altLang="zh-CN" sz="2400" smtClean="0">
                <a:solidFill>
                  <a:schemeClr val="bg2">
                    <a:lumMod val="25000"/>
                  </a:schemeClr>
                </a:solidFill>
                <a:latin typeface="幼圆" pitchFamily="49" charset="-122"/>
                <a:ea typeface="幼圆" pitchFamily="49" charset="-122"/>
              </a:rPr>
              <a:t>界面</a:t>
            </a:r>
            <a:endParaRPr lang="zh-CN" altLang="en-US" sz="2400" dirty="0" smtClean="0">
              <a:solidFill>
                <a:schemeClr val="bg2">
                  <a:lumMod val="25000"/>
                </a:schemeClr>
              </a:solidFill>
              <a:latin typeface="幼圆" pitchFamily="49" charset="-122"/>
              <a:ea typeface="幼圆" pitchFamily="49" charset="-122"/>
            </a:endParaRPr>
          </a:p>
        </p:txBody>
      </p:sp>
      <p:sp>
        <p:nvSpPr>
          <p:cNvPr id="5" name="副标题 2"/>
          <p:cNvSpPr txBox="1">
            <a:spLocks/>
          </p:cNvSpPr>
          <p:nvPr/>
        </p:nvSpPr>
        <p:spPr>
          <a:xfrm>
            <a:off x="6948264" y="6552728"/>
            <a:ext cx="2592288" cy="332656"/>
          </a:xfrm>
          <a:prstGeom prst="rect">
            <a:avLst/>
          </a:prstGeom>
        </p:spPr>
        <p:txBody>
          <a:bodyPr>
            <a:normAutofit fontScale="40000" lnSpcReduction="20000"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zh-CN" altLang="en-US" sz="4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幼圆" pitchFamily="49" charset="-122"/>
                <a:ea typeface="幼圆" pitchFamily="49" charset="-122"/>
                <a:cs typeface="白扇补-日系恱黑" pitchFamily="81" charset="-122"/>
              </a:rPr>
              <a:t>大连理工大学软件学院</a:t>
            </a:r>
            <a:endParaRPr kumimoji="0" lang="zh-CN" altLang="en-US" sz="40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幼圆" pitchFamily="49" charset="-122"/>
              <a:ea typeface="幼圆" pitchFamily="49" charset="-122"/>
              <a:cs typeface="白扇补-日系恱黑" pitchFamily="81" charset="-122"/>
            </a:endParaRPr>
          </a:p>
        </p:txBody>
      </p:sp>
      <p:sp>
        <p:nvSpPr>
          <p:cNvPr id="6" name="副标题 2"/>
          <p:cNvSpPr txBox="1">
            <a:spLocks/>
          </p:cNvSpPr>
          <p:nvPr/>
        </p:nvSpPr>
        <p:spPr>
          <a:xfrm>
            <a:off x="7884368" y="116632"/>
            <a:ext cx="1259632" cy="504056"/>
          </a:xfrm>
          <a:prstGeom prst="rect">
            <a:avLst/>
          </a:prstGeom>
        </p:spPr>
        <p:txBody>
          <a:bodyPr>
            <a:normAutofit fontScale="77500" lnSpcReduction="20000"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zh-CN" altLang="en-US" sz="4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【团子】请叫我天然萌 微博@团团团团团团团儿" pitchFamily="2" charset="2"/>
                <a:ea typeface="【团子】请叫我天然萌 微博@团团团团团团团儿" pitchFamily="2" charset="2"/>
                <a:cs typeface="【团子】请叫我天然萌 微博@团团团团团团团儿" pitchFamily="2" charset="2"/>
              </a:rPr>
              <a:t>朋</a:t>
            </a:r>
            <a:r>
              <a:rPr kumimoji="0" lang="zh-CN" altLang="en-US" sz="4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【团子】请叫我天然萌 微博@团团团团团团团儿" pitchFamily="2" charset="2"/>
                <a:ea typeface="【团子】请叫我天然萌 微博@团团团团团团团儿" pitchFamily="2" charset="2"/>
                <a:cs typeface="【团子】请叫我天然萌 微博@团团团团团团团儿" pitchFamily="2" charset="2"/>
              </a:rPr>
              <a:t>友</a:t>
            </a:r>
            <a:r>
              <a:rPr kumimoji="0" lang="zh-CN" altLang="en-US" sz="4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【团子】请叫我天然萌 微博@团团团团团团团儿" pitchFamily="2" charset="2"/>
                <a:ea typeface="【团子】请叫我天然萌 微博@团团团团团团团儿" pitchFamily="2" charset="2"/>
                <a:cs typeface="【团子】请叫我天然萌 微博@团团团团团团团儿" pitchFamily="2" charset="2"/>
              </a:rPr>
              <a:t>绘</a:t>
            </a:r>
            <a:endParaRPr kumimoji="0" lang="zh-CN" altLang="en-US" sz="40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【团子】请叫我天然萌 微博@团团团团团团团儿" pitchFamily="2" charset="2"/>
              <a:ea typeface="【团子】请叫我天然萌 微博@团团团团团团团儿" pitchFamily="2" charset="2"/>
              <a:cs typeface="【团子】请叫我天然萌 微博@团团团团团团团儿" pitchFamily="2" charset="2"/>
            </a:endParaRPr>
          </a:p>
        </p:txBody>
      </p:sp>
      <p:pic>
        <p:nvPicPr>
          <p:cNvPr id="11266" name="Picture 2" descr="F:\你画我猜\Screenshot_2014-09-13-14-34-51.png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611560" y="908720"/>
            <a:ext cx="8027367" cy="451539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2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2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F:\你画我猜\Screenshot_2014-09-13-14-34-51.png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611561" y="908720"/>
            <a:ext cx="8027365" cy="4515393"/>
          </a:xfrm>
          <a:prstGeom prst="rect">
            <a:avLst/>
          </a:prstGeom>
          <a:noFill/>
        </p:spPr>
      </p:pic>
      <p:pic>
        <p:nvPicPr>
          <p:cNvPr id="13319" name="Picture 7" descr="F:\你画我猜\更新\花.gif"/>
          <p:cNvPicPr>
            <a:picLocks noChangeAspect="1" noChangeArrowheads="1" noCrop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03848" y="1772816"/>
            <a:ext cx="2286000" cy="3048000"/>
          </a:xfrm>
          <a:prstGeom prst="rect">
            <a:avLst/>
          </a:prstGeom>
          <a:noFill/>
        </p:spPr>
      </p:pic>
      <p:pic>
        <p:nvPicPr>
          <p:cNvPr id="13320" name="Picture 8" descr="F:\你画我猜\更新\吻.gif"/>
          <p:cNvPicPr>
            <a:picLocks noChangeAspect="1" noChangeArrowheads="1" noCrop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059832" y="1916832"/>
            <a:ext cx="2286000" cy="3048000"/>
          </a:xfrm>
          <a:prstGeom prst="rect">
            <a:avLst/>
          </a:prstGeom>
          <a:noFill/>
        </p:spPr>
      </p:pic>
      <p:pic>
        <p:nvPicPr>
          <p:cNvPr id="13321" name="Picture 9" descr="F:\你画我猜\更新\鞋.gif"/>
          <p:cNvPicPr>
            <a:picLocks noChangeAspect="1" noChangeArrowheads="1" noCrop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203848" y="1700808"/>
            <a:ext cx="2286000" cy="3048000"/>
          </a:xfrm>
          <a:prstGeom prst="rect">
            <a:avLst/>
          </a:prstGeom>
          <a:noFill/>
        </p:spPr>
      </p:pic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3563888" y="5589240"/>
            <a:ext cx="2232248" cy="804862"/>
          </a:xfrm>
        </p:spPr>
        <p:txBody>
          <a:bodyPr>
            <a:noAutofit/>
          </a:bodyPr>
          <a:lstStyle/>
          <a:p>
            <a:pPr algn="ctr"/>
            <a:r>
              <a:rPr lang="zh-CN" altLang="en-US" sz="2400" dirty="0" smtClean="0">
                <a:solidFill>
                  <a:schemeClr val="bg2">
                    <a:lumMod val="25000"/>
                  </a:schemeClr>
                </a:solidFill>
                <a:latin typeface="幼圆" pitchFamily="49" charset="-122"/>
                <a:ea typeface="幼圆" pitchFamily="49" charset="-122"/>
              </a:rPr>
              <a:t>玩家评价</a:t>
            </a:r>
          </a:p>
        </p:txBody>
      </p:sp>
      <p:sp>
        <p:nvSpPr>
          <p:cNvPr id="5" name="副标题 2"/>
          <p:cNvSpPr txBox="1">
            <a:spLocks/>
          </p:cNvSpPr>
          <p:nvPr/>
        </p:nvSpPr>
        <p:spPr>
          <a:xfrm>
            <a:off x="6948264" y="6552728"/>
            <a:ext cx="2592288" cy="332656"/>
          </a:xfrm>
          <a:prstGeom prst="rect">
            <a:avLst/>
          </a:prstGeom>
        </p:spPr>
        <p:txBody>
          <a:bodyPr>
            <a:normAutofit fontScale="40000" lnSpcReduction="20000"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zh-CN" altLang="en-US" sz="4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幼圆" pitchFamily="49" charset="-122"/>
                <a:ea typeface="幼圆" pitchFamily="49" charset="-122"/>
                <a:cs typeface="白扇补-日系恱黑" pitchFamily="81" charset="-122"/>
              </a:rPr>
              <a:t>大连理工大学软件学院</a:t>
            </a:r>
            <a:endParaRPr kumimoji="0" lang="zh-CN" altLang="en-US" sz="40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幼圆" pitchFamily="49" charset="-122"/>
              <a:ea typeface="幼圆" pitchFamily="49" charset="-122"/>
              <a:cs typeface="白扇补-日系恱黑" pitchFamily="81" charset="-122"/>
            </a:endParaRPr>
          </a:p>
        </p:txBody>
      </p:sp>
      <p:sp>
        <p:nvSpPr>
          <p:cNvPr id="6" name="副标题 2"/>
          <p:cNvSpPr txBox="1">
            <a:spLocks/>
          </p:cNvSpPr>
          <p:nvPr/>
        </p:nvSpPr>
        <p:spPr>
          <a:xfrm>
            <a:off x="7884368" y="116632"/>
            <a:ext cx="1259632" cy="504056"/>
          </a:xfrm>
          <a:prstGeom prst="rect">
            <a:avLst/>
          </a:prstGeom>
        </p:spPr>
        <p:txBody>
          <a:bodyPr>
            <a:normAutofit fontScale="77500" lnSpcReduction="20000"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zh-CN" altLang="en-US" sz="4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【团子】请叫我天然萌 微博@团团团团团团团儿" pitchFamily="2" charset="2"/>
                <a:ea typeface="【团子】请叫我天然萌 微博@团团团团团团团儿" pitchFamily="2" charset="2"/>
                <a:cs typeface="【团子】请叫我天然萌 微博@团团团团团团团儿" pitchFamily="2" charset="2"/>
              </a:rPr>
              <a:t>朋</a:t>
            </a:r>
            <a:r>
              <a:rPr kumimoji="0" lang="zh-CN" altLang="en-US" sz="4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【团子】请叫我天然萌 微博@团团团团团团团儿" pitchFamily="2" charset="2"/>
                <a:ea typeface="【团子】请叫我天然萌 微博@团团团团团团团儿" pitchFamily="2" charset="2"/>
                <a:cs typeface="【团子】请叫我天然萌 微博@团团团团团团团儿" pitchFamily="2" charset="2"/>
              </a:rPr>
              <a:t>友</a:t>
            </a:r>
            <a:r>
              <a:rPr kumimoji="0" lang="zh-CN" altLang="en-US" sz="4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【团子】请叫我天然萌 微博@团团团团团团团儿" pitchFamily="2" charset="2"/>
                <a:ea typeface="【团子】请叫我天然萌 微博@团团团团团团团儿" pitchFamily="2" charset="2"/>
                <a:cs typeface="【团子】请叫我天然萌 微博@团团团团团团团儿" pitchFamily="2" charset="2"/>
              </a:rPr>
              <a:t>绘</a:t>
            </a:r>
            <a:endParaRPr kumimoji="0" lang="zh-CN" altLang="en-US" sz="40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【团子】请叫我天然萌 微博@团团团团团团团儿" pitchFamily="2" charset="2"/>
              <a:ea typeface="【团子】请叫我天然萌 微博@团团团团团团团儿" pitchFamily="2" charset="2"/>
              <a:cs typeface="【团子】请叫我天然萌 微博@团团团团团团团儿" pitchFamily="2" charset="2"/>
            </a:endParaRPr>
          </a:p>
        </p:txBody>
      </p:sp>
      <p:pic>
        <p:nvPicPr>
          <p:cNvPr id="13318" name="Picture 6" descr="F:\你画我猜\更新\蛋.gif"/>
          <p:cNvPicPr>
            <a:picLocks noChangeAspect="1" noChangeArrowheads="1" noCrop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203848" y="1844824"/>
            <a:ext cx="2286000" cy="304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2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2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3563888" y="5589240"/>
            <a:ext cx="2232248" cy="804862"/>
          </a:xfrm>
        </p:spPr>
        <p:txBody>
          <a:bodyPr>
            <a:noAutofit/>
          </a:bodyPr>
          <a:lstStyle/>
          <a:p>
            <a:pPr algn="ctr"/>
            <a:r>
              <a:rPr lang="zh-CN" altLang="en-US" sz="2400" dirty="0" smtClean="0">
                <a:solidFill>
                  <a:schemeClr val="bg2">
                    <a:lumMod val="25000"/>
                  </a:schemeClr>
                </a:solidFill>
                <a:latin typeface="幼圆" pitchFamily="49" charset="-122"/>
                <a:ea typeface="幼圆" pitchFamily="49" charset="-122"/>
              </a:rPr>
              <a:t>分数板</a:t>
            </a:r>
          </a:p>
        </p:txBody>
      </p:sp>
      <p:sp>
        <p:nvSpPr>
          <p:cNvPr id="5" name="副标题 2"/>
          <p:cNvSpPr txBox="1">
            <a:spLocks/>
          </p:cNvSpPr>
          <p:nvPr/>
        </p:nvSpPr>
        <p:spPr>
          <a:xfrm>
            <a:off x="6948264" y="6552728"/>
            <a:ext cx="2592288" cy="332656"/>
          </a:xfrm>
          <a:prstGeom prst="rect">
            <a:avLst/>
          </a:prstGeom>
        </p:spPr>
        <p:txBody>
          <a:bodyPr>
            <a:normAutofit fontScale="40000" lnSpcReduction="20000"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zh-CN" altLang="en-US" sz="4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幼圆" pitchFamily="49" charset="-122"/>
                <a:ea typeface="幼圆" pitchFamily="49" charset="-122"/>
                <a:cs typeface="白扇补-日系恱黑" pitchFamily="81" charset="-122"/>
              </a:rPr>
              <a:t>大连理工大学软件学院</a:t>
            </a:r>
            <a:endParaRPr kumimoji="0" lang="zh-CN" altLang="en-US" sz="40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幼圆" pitchFamily="49" charset="-122"/>
              <a:ea typeface="幼圆" pitchFamily="49" charset="-122"/>
              <a:cs typeface="白扇补-日系恱黑" pitchFamily="81" charset="-122"/>
            </a:endParaRPr>
          </a:p>
        </p:txBody>
      </p:sp>
      <p:sp>
        <p:nvSpPr>
          <p:cNvPr id="6" name="副标题 2"/>
          <p:cNvSpPr txBox="1">
            <a:spLocks/>
          </p:cNvSpPr>
          <p:nvPr/>
        </p:nvSpPr>
        <p:spPr>
          <a:xfrm>
            <a:off x="7884368" y="116632"/>
            <a:ext cx="1259632" cy="504056"/>
          </a:xfrm>
          <a:prstGeom prst="rect">
            <a:avLst/>
          </a:prstGeom>
        </p:spPr>
        <p:txBody>
          <a:bodyPr>
            <a:normAutofit fontScale="77500" lnSpcReduction="20000"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zh-CN" altLang="en-US" sz="4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【团子】请叫我天然萌 微博@团团团团团团团儿" pitchFamily="2" charset="2"/>
                <a:ea typeface="【团子】请叫我天然萌 微博@团团团团团团团儿" pitchFamily="2" charset="2"/>
                <a:cs typeface="【团子】请叫我天然萌 微博@团团团团团团团儿" pitchFamily="2" charset="2"/>
              </a:rPr>
              <a:t>朋</a:t>
            </a:r>
            <a:r>
              <a:rPr kumimoji="0" lang="zh-CN" altLang="en-US" sz="4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【团子】请叫我天然萌 微博@团团团团团团团儿" pitchFamily="2" charset="2"/>
                <a:ea typeface="【团子】请叫我天然萌 微博@团团团团团团团儿" pitchFamily="2" charset="2"/>
                <a:cs typeface="【团子】请叫我天然萌 微博@团团团团团团团儿" pitchFamily="2" charset="2"/>
              </a:rPr>
              <a:t>友</a:t>
            </a:r>
            <a:r>
              <a:rPr kumimoji="0" lang="zh-CN" altLang="en-US" sz="4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【团子】请叫我天然萌 微博@团团团团团团团儿" pitchFamily="2" charset="2"/>
                <a:ea typeface="【团子】请叫我天然萌 微博@团团团团团团团儿" pitchFamily="2" charset="2"/>
                <a:cs typeface="【团子】请叫我天然萌 微博@团团团团团团团儿" pitchFamily="2" charset="2"/>
              </a:rPr>
              <a:t>绘</a:t>
            </a:r>
            <a:endParaRPr kumimoji="0" lang="zh-CN" altLang="en-US" sz="40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【团子】请叫我天然萌 微博@团团团团团团团儿" pitchFamily="2" charset="2"/>
              <a:ea typeface="【团子】请叫我天然萌 微博@团团团团团团团儿" pitchFamily="2" charset="2"/>
              <a:cs typeface="【团子】请叫我天然萌 微博@团团团团团团团儿" pitchFamily="2" charset="2"/>
            </a:endParaRPr>
          </a:p>
        </p:txBody>
      </p:sp>
      <p:pic>
        <p:nvPicPr>
          <p:cNvPr id="11266" name="Picture 2" descr="F:\你画我猜\Screenshot_2014-09-13-14-34-51.png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611561" y="908720"/>
            <a:ext cx="8027365" cy="451539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2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2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 descr="F:\你画我猜\更新\紫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567" y="5445224"/>
            <a:ext cx="6192689" cy="1224000"/>
          </a:xfrm>
          <a:prstGeom prst="rect">
            <a:avLst/>
          </a:prstGeom>
          <a:noFill/>
        </p:spPr>
      </p:pic>
      <p:pic>
        <p:nvPicPr>
          <p:cNvPr id="2053" name="Picture 5" descr="F:\你画我猜\更新\蓝色png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3568" y="4365104"/>
            <a:ext cx="6192688" cy="1224000"/>
          </a:xfrm>
          <a:prstGeom prst="rect">
            <a:avLst/>
          </a:prstGeom>
          <a:noFill/>
        </p:spPr>
      </p:pic>
      <p:pic>
        <p:nvPicPr>
          <p:cNvPr id="2054" name="Picture 6" descr="F:\你画我猜\更新\绿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83568" y="3356992"/>
            <a:ext cx="6192688" cy="1224136"/>
          </a:xfrm>
          <a:prstGeom prst="rect">
            <a:avLst/>
          </a:prstGeom>
          <a:noFill/>
        </p:spPr>
      </p:pic>
      <p:pic>
        <p:nvPicPr>
          <p:cNvPr id="2052" name="Picture 4" descr="F:\你画我猜\更新\黄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83568" y="2204864"/>
            <a:ext cx="6192688" cy="1224136"/>
          </a:xfrm>
          <a:prstGeom prst="rect">
            <a:avLst/>
          </a:prstGeom>
          <a:noFill/>
        </p:spPr>
      </p:pic>
      <p:pic>
        <p:nvPicPr>
          <p:cNvPr id="1026" name="Picture 2" descr="F:\你画我猜\更新\橙2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83568" y="1124744"/>
            <a:ext cx="6192688" cy="1224136"/>
          </a:xfrm>
          <a:prstGeom prst="rect">
            <a:avLst/>
          </a:prstGeom>
          <a:noFill/>
        </p:spPr>
      </p:pic>
      <p:pic>
        <p:nvPicPr>
          <p:cNvPr id="1027" name="Picture 3" descr="F:\你画我猜\更新\红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83568" y="116632"/>
            <a:ext cx="6192689" cy="1224136"/>
          </a:xfrm>
          <a:prstGeom prst="rect">
            <a:avLst/>
          </a:prstGeom>
          <a:noFill/>
        </p:spPr>
      </p:pic>
      <p:sp>
        <p:nvSpPr>
          <p:cNvPr id="2" name="副标题 2"/>
          <p:cNvSpPr txBox="1">
            <a:spLocks/>
          </p:cNvSpPr>
          <p:nvPr/>
        </p:nvSpPr>
        <p:spPr>
          <a:xfrm>
            <a:off x="7884368" y="116632"/>
            <a:ext cx="1259632" cy="504056"/>
          </a:xfrm>
          <a:prstGeom prst="rect">
            <a:avLst/>
          </a:prstGeom>
        </p:spPr>
        <p:txBody>
          <a:bodyPr>
            <a:normAutofit fontScale="77500" lnSpcReduction="20000"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zh-CN" altLang="en-US" sz="4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【团子】请叫我天然萌 微博@团团团团团团团儿" pitchFamily="2" charset="2"/>
                <a:ea typeface="【团子】请叫我天然萌 微博@团团团团团团团儿" pitchFamily="2" charset="2"/>
                <a:cs typeface="【团子】请叫我天然萌 微博@团团团团团团团儿" pitchFamily="2" charset="2"/>
              </a:rPr>
              <a:t>朋</a:t>
            </a:r>
            <a:r>
              <a:rPr kumimoji="0" lang="zh-CN" altLang="en-US" sz="4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【团子】请叫我天然萌 微博@团团团团团团团儿" pitchFamily="2" charset="2"/>
                <a:ea typeface="【团子】请叫我天然萌 微博@团团团团团团团儿" pitchFamily="2" charset="2"/>
                <a:cs typeface="【团子】请叫我天然萌 微博@团团团团团团团儿" pitchFamily="2" charset="2"/>
              </a:rPr>
              <a:t>友</a:t>
            </a:r>
            <a:r>
              <a:rPr kumimoji="0" lang="zh-CN" altLang="en-US" sz="4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【团子】请叫我天然萌 微博@团团团团团团团儿" pitchFamily="2" charset="2"/>
                <a:ea typeface="【团子】请叫我天然萌 微博@团团团团团团团儿" pitchFamily="2" charset="2"/>
                <a:cs typeface="【团子】请叫我天然萌 微博@团团团团团团团儿" pitchFamily="2" charset="2"/>
              </a:rPr>
              <a:t>绘</a:t>
            </a:r>
            <a:endParaRPr kumimoji="0" lang="zh-CN" altLang="en-US" sz="40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【团子】请叫我天然萌 微博@团团团团团团团儿" pitchFamily="2" charset="2"/>
              <a:ea typeface="【团子】请叫我天然萌 微博@团团团团团团团儿" pitchFamily="2" charset="2"/>
              <a:cs typeface="【团子】请叫我天然萌 微博@团团团团团团团儿" pitchFamily="2" charset="2"/>
            </a:endParaRPr>
          </a:p>
        </p:txBody>
      </p:sp>
      <p:sp>
        <p:nvSpPr>
          <p:cNvPr id="4" name="副标题 2"/>
          <p:cNvSpPr txBox="1">
            <a:spLocks/>
          </p:cNvSpPr>
          <p:nvPr/>
        </p:nvSpPr>
        <p:spPr>
          <a:xfrm>
            <a:off x="6948264" y="6552728"/>
            <a:ext cx="2592288" cy="332656"/>
          </a:xfrm>
          <a:prstGeom prst="rect">
            <a:avLst/>
          </a:prstGeom>
        </p:spPr>
        <p:txBody>
          <a:bodyPr>
            <a:normAutofit fontScale="40000" lnSpcReduction="20000"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zh-CN" altLang="en-US" sz="4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幼圆" pitchFamily="49" charset="-122"/>
                <a:ea typeface="幼圆" pitchFamily="49" charset="-122"/>
                <a:cs typeface="白扇补-日系恱黑" pitchFamily="81" charset="-122"/>
              </a:rPr>
              <a:t>大连理工大学软件学院</a:t>
            </a:r>
            <a:endParaRPr kumimoji="0" lang="zh-CN" altLang="en-US" sz="40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幼圆" pitchFamily="49" charset="-122"/>
              <a:ea typeface="幼圆" pitchFamily="49" charset="-122"/>
              <a:cs typeface="白扇补-日系恱黑" pitchFamily="81" charset="-122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99592" y="476672"/>
            <a:ext cx="39604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spc="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作品创意</a:t>
            </a:r>
            <a:endParaRPr lang="zh-CN" altLang="en-US" sz="3200" spc="6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99592" y="5805264"/>
            <a:ext cx="39604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u="sng" dirty="0" smtClean="0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</a:rPr>
              <a:t>作品特色和市场价值</a:t>
            </a:r>
            <a:endParaRPr lang="zh-CN" altLang="en-US" sz="3200" u="sng" dirty="0">
              <a:solidFill>
                <a:srgbClr val="FFFF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99592" y="3645024"/>
            <a:ext cx="39604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spc="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利用技术</a:t>
            </a:r>
            <a:endParaRPr lang="zh-CN" altLang="en-US" sz="3200" spc="6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99592" y="1484784"/>
            <a:ext cx="39604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spc="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设计方案</a:t>
            </a:r>
            <a:endParaRPr lang="zh-CN" altLang="en-US" sz="3200" spc="6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99592" y="2564904"/>
            <a:ext cx="39604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spc="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成员分工</a:t>
            </a:r>
            <a:endParaRPr lang="zh-CN" altLang="en-US" sz="3200" spc="6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99592" y="4725144"/>
            <a:ext cx="39604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spc="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界面展示</a:t>
            </a:r>
            <a:endParaRPr lang="zh-CN" altLang="en-US" sz="3200" spc="6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9" grpId="0"/>
      <p:bldP spid="10" grpId="0"/>
      <p:bldP spid="11" grpId="0"/>
      <p:bldP spid="16" grpId="0"/>
      <p:bldP spid="1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7" descr="F:\你画我猜\更新\马克.png"/>
          <p:cNvPicPr>
            <a:picLocks noChangeAspect="1" noChangeArrowheads="1"/>
          </p:cNvPicPr>
          <p:nvPr/>
        </p:nvPicPr>
        <p:blipFill>
          <a:blip r:embed="rId2" cstate="print"/>
          <a:srcRect r="40557"/>
          <a:stretch>
            <a:fillRect/>
          </a:stretch>
        </p:blipFill>
        <p:spPr bwMode="auto">
          <a:xfrm rot="5400000">
            <a:off x="-1803097" y="1518401"/>
            <a:ext cx="4392490" cy="868871"/>
          </a:xfrm>
          <a:prstGeom prst="rect">
            <a:avLst/>
          </a:prstGeom>
          <a:noFill/>
        </p:spPr>
      </p:pic>
      <p:sp>
        <p:nvSpPr>
          <p:cNvPr id="2" name="副标题 2"/>
          <p:cNvSpPr txBox="1">
            <a:spLocks/>
          </p:cNvSpPr>
          <p:nvPr/>
        </p:nvSpPr>
        <p:spPr>
          <a:xfrm>
            <a:off x="7884368" y="116632"/>
            <a:ext cx="1259632" cy="504056"/>
          </a:xfrm>
          <a:prstGeom prst="rect">
            <a:avLst/>
          </a:prstGeom>
        </p:spPr>
        <p:txBody>
          <a:bodyPr>
            <a:normAutofit fontScale="77500" lnSpcReduction="20000"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zh-CN" altLang="en-US" sz="4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【团子】请叫我天然萌 微博@团团团团团团团儿" pitchFamily="2" charset="2"/>
                <a:ea typeface="【团子】请叫我天然萌 微博@团团团团团团团儿" pitchFamily="2" charset="2"/>
                <a:cs typeface="【团子】请叫我天然萌 微博@团团团团团团团儿" pitchFamily="2" charset="2"/>
              </a:rPr>
              <a:t>朋</a:t>
            </a:r>
            <a:r>
              <a:rPr kumimoji="0" lang="zh-CN" altLang="en-US" sz="4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【团子】请叫我天然萌 微博@团团团团团团团儿" pitchFamily="2" charset="2"/>
                <a:ea typeface="【团子】请叫我天然萌 微博@团团团团团团团儿" pitchFamily="2" charset="2"/>
                <a:cs typeface="【团子】请叫我天然萌 微博@团团团团团团团儿" pitchFamily="2" charset="2"/>
              </a:rPr>
              <a:t>友</a:t>
            </a:r>
            <a:r>
              <a:rPr kumimoji="0" lang="zh-CN" altLang="en-US" sz="4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【团子】请叫我天然萌 微博@团团团团团团团儿" pitchFamily="2" charset="2"/>
                <a:ea typeface="【团子】请叫我天然萌 微博@团团团团团团团儿" pitchFamily="2" charset="2"/>
                <a:cs typeface="【团子】请叫我天然萌 微博@团团团团团团团儿" pitchFamily="2" charset="2"/>
              </a:rPr>
              <a:t>绘</a:t>
            </a:r>
            <a:endParaRPr kumimoji="0" lang="zh-CN" altLang="en-US" sz="40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【团子】请叫我天然萌 微博@团团团团团团团儿" pitchFamily="2" charset="2"/>
              <a:ea typeface="【团子】请叫我天然萌 微博@团团团团团团团儿" pitchFamily="2" charset="2"/>
              <a:cs typeface="【团子】请叫我天然萌 微博@团团团团团团团儿" pitchFamily="2" charset="2"/>
            </a:endParaRPr>
          </a:p>
        </p:txBody>
      </p:sp>
      <p:sp>
        <p:nvSpPr>
          <p:cNvPr id="4" name="副标题 2"/>
          <p:cNvSpPr txBox="1">
            <a:spLocks/>
          </p:cNvSpPr>
          <p:nvPr/>
        </p:nvSpPr>
        <p:spPr>
          <a:xfrm>
            <a:off x="6948264" y="6552728"/>
            <a:ext cx="2592288" cy="332656"/>
          </a:xfrm>
          <a:prstGeom prst="rect">
            <a:avLst/>
          </a:prstGeom>
        </p:spPr>
        <p:txBody>
          <a:bodyPr>
            <a:normAutofit fontScale="40000" lnSpcReduction="20000"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zh-CN" altLang="en-US" sz="4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幼圆" pitchFamily="49" charset="-122"/>
                <a:ea typeface="幼圆" pitchFamily="49" charset="-122"/>
                <a:cs typeface="白扇补-日系恱黑" pitchFamily="81" charset="-122"/>
              </a:rPr>
              <a:t>大连理工大学软件学院</a:t>
            </a:r>
            <a:endParaRPr kumimoji="0" lang="zh-CN" altLang="en-US" sz="40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幼圆" pitchFamily="49" charset="-122"/>
              <a:ea typeface="幼圆" pitchFamily="49" charset="-122"/>
              <a:cs typeface="白扇补-日系恱黑" pitchFamily="81" charset="-122"/>
            </a:endParaRPr>
          </a:p>
        </p:txBody>
      </p:sp>
      <p:sp>
        <p:nvSpPr>
          <p:cNvPr id="13" name="内容占位符 17"/>
          <p:cNvSpPr txBox="1">
            <a:spLocks/>
          </p:cNvSpPr>
          <p:nvPr/>
        </p:nvSpPr>
        <p:spPr>
          <a:xfrm>
            <a:off x="1187624" y="1052736"/>
            <a:ext cx="7560840" cy="56886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180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94429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  <a:sym typeface="微软雅黑" pitchFamily="34" charset="-122"/>
              </a:rPr>
              <a:t>无需联网便能多人游戏：摆脱对网络的依赖，在较大范围内实现多人联机，随时随地，想玩就玩</a:t>
            </a:r>
          </a:p>
          <a:p>
            <a:pPr marL="342900" marR="0" lvl="0" indent="-342900" algn="l" defTabSz="914400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180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94429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  <a:sym typeface="微软雅黑" pitchFamily="34" charset="-122"/>
              </a:rPr>
              <a:t>学玩结合:在享受游戏乐趣的过程中，发挥绘画才能</a:t>
            </a:r>
          </a:p>
          <a:p>
            <a:pPr marL="342900" marR="0" lvl="0" indent="-342900" algn="l" defTabSz="914400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180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94429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  <a:sym typeface="微软雅黑" pitchFamily="34" charset="-122"/>
              </a:rPr>
              <a:t>画布灵活：可以随意缩放，移动画布</a:t>
            </a:r>
          </a:p>
          <a:p>
            <a:pPr marL="342900" marR="0" lvl="0" indent="-342900" algn="l" defTabSz="914400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180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94429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  <a:sym typeface="微软雅黑" pitchFamily="34" charset="-122"/>
              </a:rPr>
              <a:t>数据实时更新：对数据传输过程优化，数据传输更快</a:t>
            </a:r>
          </a:p>
          <a:p>
            <a:pPr marL="342900" marR="0" lvl="0" indent="-342900" algn="l" defTabSz="914400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180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94429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  <a:sym typeface="微软雅黑" pitchFamily="34" charset="-122"/>
              </a:rPr>
              <a:t>可扩展性强：可以方便地扩展成内容更丰富的游戏盒子</a:t>
            </a:r>
          </a:p>
          <a:p>
            <a:pPr marL="342900" marR="0" lvl="0" indent="-342900" algn="l" defTabSz="914400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180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zh-CN" altLang="en-US" sz="2400" b="0" i="0" u="none" strike="noStrike" kern="1200" cap="none" spc="0" normalizeH="0" baseline="0" noProof="0" dirty="0" smtClean="0">
              <a:ln>
                <a:noFill/>
              </a:ln>
              <a:solidFill>
                <a:srgbClr val="494429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  <a:sym typeface="微软雅黑" pitchFamily="34" charset="-122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30000"/>
              </a:lnSpc>
              <a:spcBef>
                <a:spcPct val="20000"/>
              </a:spcBef>
              <a:spcAft>
                <a:spcPts val="180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79512" y="908720"/>
            <a:ext cx="615553" cy="324036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800" b="1" spc="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作 品 特 色</a:t>
            </a:r>
            <a:endParaRPr lang="zh-CN" altLang="en-US" sz="2800" b="1" spc="6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1" name="Picture 7" descr="F:\你画我猜\更新\马克.png"/>
          <p:cNvPicPr>
            <a:picLocks noChangeAspect="1" noChangeArrowheads="1"/>
          </p:cNvPicPr>
          <p:nvPr/>
        </p:nvPicPr>
        <p:blipFill>
          <a:blip r:embed="rId2" cstate="print"/>
          <a:srcRect l="59297" r="-26844"/>
          <a:stretch>
            <a:fillRect/>
          </a:stretch>
        </p:blipFill>
        <p:spPr bwMode="auto">
          <a:xfrm rot="5400000">
            <a:off x="-2052236" y="6237812"/>
            <a:ext cx="5076071" cy="827584"/>
          </a:xfrm>
          <a:prstGeom prst="rect">
            <a:avLst/>
          </a:prstGeom>
          <a:solidFill>
            <a:srgbClr val="F9F7F0"/>
          </a:solidFill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781 -0.59505 L -1.66667E-6 1.09158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" y="29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F:\你画我猜\更新\2-[转换]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80528" y="-27384"/>
            <a:ext cx="9721080" cy="7776864"/>
          </a:xfrm>
          <a:prstGeom prst="rect">
            <a:avLst/>
          </a:prstGeom>
          <a:noFill/>
        </p:spPr>
      </p:pic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1043608" y="1124744"/>
            <a:ext cx="6696744" cy="4464496"/>
          </a:xfrm>
        </p:spPr>
        <p:txBody>
          <a:bodyPr/>
          <a:lstStyle/>
          <a:p>
            <a:pPr>
              <a:lnSpc>
                <a:spcPct val="120000"/>
              </a:lnSpc>
              <a:buNone/>
            </a:pPr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	</a:t>
            </a:r>
            <a:r>
              <a:rPr lang="zh-CN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团队以</a:t>
            </a:r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			   </a:t>
            </a:r>
            <a:r>
              <a:rPr lang="zh-CN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为队名，意为“升级”，希望通过一次次的实战，让我们的技术更上一个台阶，也让我们能接触到更多的技术方面之外比如设计，策划的东西，从多方面给自己添加能量，为升级蓄力！</a:t>
            </a:r>
            <a:endParaRPr lang="zh-CN" altLang="zh-CN" b="1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20000"/>
              </a:lnSpc>
            </a:pPr>
            <a:endParaRPr lang="zh-CN" altLang="en-US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699792" y="953344"/>
            <a:ext cx="6480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b="1" dirty="0" smtClean="0">
                <a:solidFill>
                  <a:srgbClr val="00B0F0"/>
                </a:solidFill>
              </a:rPr>
              <a:t>L</a:t>
            </a:r>
            <a:endParaRPr lang="zh-CN" altLang="en-US" sz="6000" b="1" dirty="0">
              <a:solidFill>
                <a:srgbClr val="00B0F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987824" y="809328"/>
            <a:ext cx="6480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b="1" dirty="0" smtClean="0">
                <a:solidFill>
                  <a:srgbClr val="00B0F0"/>
                </a:solidFill>
              </a:rPr>
              <a:t>e</a:t>
            </a:r>
            <a:endParaRPr lang="zh-CN" altLang="en-US" sz="6000" b="1" dirty="0">
              <a:solidFill>
                <a:srgbClr val="00B0F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347864" y="672863"/>
            <a:ext cx="6480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b="1" dirty="0" smtClean="0">
                <a:solidFill>
                  <a:srgbClr val="00B0F0"/>
                </a:solidFill>
              </a:rPr>
              <a:t>v</a:t>
            </a:r>
            <a:endParaRPr lang="zh-CN" altLang="en-US" sz="6000" b="1" dirty="0">
              <a:solidFill>
                <a:srgbClr val="00B0F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707904" y="528847"/>
            <a:ext cx="6480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b="1" dirty="0" smtClean="0">
                <a:solidFill>
                  <a:srgbClr val="00B0F0"/>
                </a:solidFill>
              </a:rPr>
              <a:t>e</a:t>
            </a:r>
            <a:endParaRPr lang="zh-CN" altLang="en-US" sz="6000" b="1" dirty="0">
              <a:solidFill>
                <a:srgbClr val="00B0F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139952" y="449288"/>
            <a:ext cx="6480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b="1" dirty="0" smtClean="0">
                <a:solidFill>
                  <a:srgbClr val="00B0F0"/>
                </a:solidFill>
              </a:rPr>
              <a:t>l</a:t>
            </a:r>
            <a:endParaRPr lang="zh-CN" altLang="en-US" sz="6000" b="1" dirty="0">
              <a:solidFill>
                <a:srgbClr val="00B0F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355976" y="305272"/>
            <a:ext cx="6480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b="1" dirty="0" smtClean="0">
                <a:solidFill>
                  <a:srgbClr val="00B0F0"/>
                </a:solidFill>
              </a:rPr>
              <a:t>U</a:t>
            </a:r>
            <a:endParaRPr lang="zh-CN" altLang="en-US" sz="6000" b="1" dirty="0">
              <a:solidFill>
                <a:srgbClr val="00B0F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860032" y="44624"/>
            <a:ext cx="6480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b="1" dirty="0" smtClean="0">
                <a:solidFill>
                  <a:srgbClr val="00B0F0"/>
                </a:solidFill>
              </a:rPr>
              <a:t>p</a:t>
            </a:r>
            <a:endParaRPr lang="zh-CN" altLang="en-US" sz="6000" b="1" dirty="0">
              <a:solidFill>
                <a:srgbClr val="00B0F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300"/>
                            </p:stCondLst>
                            <p:childTnLst>
                              <p:par>
                                <p:cTn id="2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600"/>
                            </p:stCondLst>
                            <p:childTnLst>
                              <p:par>
                                <p:cTn id="3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900"/>
                            </p:stCondLst>
                            <p:childTnLst>
                              <p:par>
                                <p:cTn id="3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200"/>
                            </p:stCondLst>
                            <p:childTnLst>
                              <p:par>
                                <p:cTn id="4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500"/>
                            </p:stCondLst>
                            <p:childTnLst>
                              <p:par>
                                <p:cTn id="4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800"/>
                            </p:stCondLst>
                            <p:childTnLst>
                              <p:par>
                                <p:cTn id="5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3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7" grpId="0"/>
      <p:bldP spid="8" grpId="0"/>
      <p:bldP spid="9" grpId="0"/>
      <p:bldP spid="10" grpId="0"/>
      <p:bldP spid="11" grpId="0"/>
      <p:bldP spid="12" grpId="0"/>
      <p:bldP spid="1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7" descr="F:\你画我猜\更新\马克.png"/>
          <p:cNvPicPr>
            <a:picLocks noChangeAspect="1" noChangeArrowheads="1"/>
          </p:cNvPicPr>
          <p:nvPr/>
        </p:nvPicPr>
        <p:blipFill>
          <a:blip r:embed="rId2" cstate="print"/>
          <a:srcRect r="40557"/>
          <a:stretch>
            <a:fillRect/>
          </a:stretch>
        </p:blipFill>
        <p:spPr bwMode="auto">
          <a:xfrm rot="5400000">
            <a:off x="-1798321" y="1518401"/>
            <a:ext cx="4392490" cy="868871"/>
          </a:xfrm>
          <a:prstGeom prst="rect">
            <a:avLst/>
          </a:prstGeom>
          <a:noFill/>
        </p:spPr>
      </p:pic>
      <p:sp>
        <p:nvSpPr>
          <p:cNvPr id="2" name="副标题 2"/>
          <p:cNvSpPr txBox="1">
            <a:spLocks/>
          </p:cNvSpPr>
          <p:nvPr/>
        </p:nvSpPr>
        <p:spPr>
          <a:xfrm>
            <a:off x="7884368" y="116632"/>
            <a:ext cx="1259632" cy="504056"/>
          </a:xfrm>
          <a:prstGeom prst="rect">
            <a:avLst/>
          </a:prstGeom>
        </p:spPr>
        <p:txBody>
          <a:bodyPr>
            <a:normAutofit fontScale="77500" lnSpcReduction="20000"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zh-CN" altLang="en-US" sz="4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【团子】请叫我天然萌 微博@团团团团团团团儿" pitchFamily="2" charset="2"/>
                <a:ea typeface="【团子】请叫我天然萌 微博@团团团团团团团儿" pitchFamily="2" charset="2"/>
                <a:cs typeface="【团子】请叫我天然萌 微博@团团团团团团团儿" pitchFamily="2" charset="2"/>
              </a:rPr>
              <a:t>朋</a:t>
            </a:r>
            <a:r>
              <a:rPr kumimoji="0" lang="zh-CN" altLang="en-US" sz="4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【团子】请叫我天然萌 微博@团团团团团团团儿" pitchFamily="2" charset="2"/>
                <a:ea typeface="【团子】请叫我天然萌 微博@团团团团团团团儿" pitchFamily="2" charset="2"/>
                <a:cs typeface="【团子】请叫我天然萌 微博@团团团团团团团儿" pitchFamily="2" charset="2"/>
              </a:rPr>
              <a:t>友</a:t>
            </a:r>
            <a:r>
              <a:rPr kumimoji="0" lang="zh-CN" altLang="en-US" sz="4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【团子】请叫我天然萌 微博@团团团团团团团儿" pitchFamily="2" charset="2"/>
                <a:ea typeface="【团子】请叫我天然萌 微博@团团团团团团团儿" pitchFamily="2" charset="2"/>
                <a:cs typeface="【团子】请叫我天然萌 微博@团团团团团团团儿" pitchFamily="2" charset="2"/>
              </a:rPr>
              <a:t>绘</a:t>
            </a:r>
            <a:endParaRPr kumimoji="0" lang="zh-CN" altLang="en-US" sz="40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【团子】请叫我天然萌 微博@团团团团团团团儿" pitchFamily="2" charset="2"/>
              <a:ea typeface="【团子】请叫我天然萌 微博@团团团团团团团儿" pitchFamily="2" charset="2"/>
              <a:cs typeface="【团子】请叫我天然萌 微博@团团团团团团团儿" pitchFamily="2" charset="2"/>
            </a:endParaRPr>
          </a:p>
        </p:txBody>
      </p:sp>
      <p:sp>
        <p:nvSpPr>
          <p:cNvPr id="4" name="副标题 2"/>
          <p:cNvSpPr txBox="1">
            <a:spLocks/>
          </p:cNvSpPr>
          <p:nvPr/>
        </p:nvSpPr>
        <p:spPr>
          <a:xfrm>
            <a:off x="6948264" y="6552728"/>
            <a:ext cx="2592288" cy="332656"/>
          </a:xfrm>
          <a:prstGeom prst="rect">
            <a:avLst/>
          </a:prstGeom>
        </p:spPr>
        <p:txBody>
          <a:bodyPr>
            <a:normAutofit fontScale="40000" lnSpcReduction="20000"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zh-CN" altLang="en-US" sz="4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幼圆" pitchFamily="49" charset="-122"/>
                <a:ea typeface="幼圆" pitchFamily="49" charset="-122"/>
                <a:cs typeface="白扇补-日系恱黑" pitchFamily="81" charset="-122"/>
              </a:rPr>
              <a:t>大连理工大学软件学院</a:t>
            </a:r>
            <a:endParaRPr kumimoji="0" lang="zh-CN" altLang="en-US" sz="40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幼圆" pitchFamily="49" charset="-122"/>
              <a:ea typeface="幼圆" pitchFamily="49" charset="-122"/>
              <a:cs typeface="白扇补-日系恱黑" pitchFamily="81" charset="-122"/>
            </a:endParaRPr>
          </a:p>
        </p:txBody>
      </p:sp>
      <p:sp>
        <p:nvSpPr>
          <p:cNvPr id="8" name="内容占位符 17"/>
          <p:cNvSpPr>
            <a:spLocks noGrp="1"/>
          </p:cNvSpPr>
          <p:nvPr>
            <p:ph idx="1"/>
          </p:nvPr>
        </p:nvSpPr>
        <p:spPr>
          <a:xfrm>
            <a:off x="1187624" y="953344"/>
            <a:ext cx="7560840" cy="5904656"/>
          </a:xfrm>
        </p:spPr>
        <p:txBody>
          <a:bodyPr>
            <a:noAutofit/>
          </a:bodyPr>
          <a:lstStyle/>
          <a:p>
            <a:pPr>
              <a:lnSpc>
                <a:spcPct val="130000"/>
              </a:lnSpc>
              <a:spcAft>
                <a:spcPts val="1200"/>
              </a:spcAft>
            </a:pPr>
            <a:r>
              <a:rPr lang="zh-CN" altLang="en-US" sz="2200" dirty="0" smtClean="0">
                <a:solidFill>
                  <a:srgbClr val="494429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挽救传统游戏：给曾经风靡一时的游戏赋予新形式，新创意，使之重新焕发生机，带给玩家更多的智慧和乐趣</a:t>
            </a:r>
          </a:p>
          <a:p>
            <a:pPr>
              <a:lnSpc>
                <a:spcPct val="130000"/>
              </a:lnSpc>
              <a:spcAft>
                <a:spcPts val="1200"/>
              </a:spcAft>
            </a:pPr>
            <a:r>
              <a:rPr lang="zh-CN" altLang="en-US" sz="2200" dirty="0" smtClean="0">
                <a:solidFill>
                  <a:srgbClr val="494429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市场广阔：现在市场上还没有类似的作品，有很大的发展空间</a:t>
            </a:r>
          </a:p>
          <a:p>
            <a:pPr>
              <a:lnSpc>
                <a:spcPct val="130000"/>
              </a:lnSpc>
              <a:spcAft>
                <a:spcPts val="1200"/>
              </a:spcAft>
            </a:pPr>
            <a:r>
              <a:rPr lang="zh-CN" altLang="en-US" sz="2200" dirty="0" smtClean="0">
                <a:solidFill>
                  <a:srgbClr val="494429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投入资本小：提供多人联机游戏，但无需服务器，可减少资本投入</a:t>
            </a:r>
          </a:p>
          <a:p>
            <a:pPr>
              <a:lnSpc>
                <a:spcPct val="130000"/>
              </a:lnSpc>
              <a:spcAft>
                <a:spcPts val="1200"/>
              </a:spcAft>
            </a:pPr>
            <a:r>
              <a:rPr lang="zh-CN" altLang="en-US" sz="2200" dirty="0" smtClean="0">
                <a:solidFill>
                  <a:srgbClr val="494429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抛砖引玉：引导开发者充分利用手机自备功能如</a:t>
            </a:r>
            <a:r>
              <a:rPr lang="en-US" altLang="zh-CN" sz="2200" dirty="0" err="1" smtClean="0">
                <a:solidFill>
                  <a:srgbClr val="494429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wifi</a:t>
            </a:r>
            <a:r>
              <a:rPr lang="zh-CN" altLang="en-US" sz="2200" dirty="0" smtClean="0">
                <a:solidFill>
                  <a:srgbClr val="494429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热点，</a:t>
            </a:r>
            <a:r>
              <a:rPr lang="en-US" altLang="zh-CN" sz="2200" dirty="0" err="1" smtClean="0">
                <a:solidFill>
                  <a:srgbClr val="494429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wifidirect</a:t>
            </a:r>
            <a:r>
              <a:rPr lang="zh-CN" altLang="en-US" sz="2200" dirty="0" smtClean="0">
                <a:solidFill>
                  <a:srgbClr val="494429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的优势，不是联机非要联网，我们的作品只是抛砖引玉，希望更多的开发者能为我们广大用户提供更多更方便的应用，更好玩并且更有意义的游戏</a:t>
            </a:r>
          </a:p>
          <a:p>
            <a:pPr>
              <a:lnSpc>
                <a:spcPct val="130000"/>
              </a:lnSpc>
              <a:spcAft>
                <a:spcPts val="1200"/>
              </a:spcAft>
            </a:pPr>
            <a:endParaRPr lang="zh-CN" altLang="en-US" sz="2200" dirty="0" smtClean="0">
              <a:solidFill>
                <a:srgbClr val="494429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  <a:p>
            <a:pPr>
              <a:lnSpc>
                <a:spcPct val="130000"/>
              </a:lnSpc>
              <a:spcAft>
                <a:spcPts val="1200"/>
              </a:spcAft>
            </a:pPr>
            <a:endParaRPr lang="zh-CN" altLang="en-US" sz="2200" dirty="0" smtClean="0">
              <a:solidFill>
                <a:srgbClr val="494429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  <a:p>
            <a:pPr>
              <a:lnSpc>
                <a:spcPct val="130000"/>
              </a:lnSpc>
              <a:spcAft>
                <a:spcPts val="1200"/>
              </a:spcAft>
            </a:pPr>
            <a:endParaRPr lang="zh-CN" altLang="en-US" sz="2200" dirty="0"/>
          </a:p>
        </p:txBody>
      </p:sp>
      <p:sp>
        <p:nvSpPr>
          <p:cNvPr id="9" name="TextBox 8"/>
          <p:cNvSpPr txBox="1"/>
          <p:nvPr/>
        </p:nvSpPr>
        <p:spPr>
          <a:xfrm>
            <a:off x="179512" y="908720"/>
            <a:ext cx="615553" cy="324036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800" b="1" spc="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市 场 价 值</a:t>
            </a:r>
            <a:endParaRPr lang="zh-CN" altLang="en-US" sz="2800" b="1" spc="6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1" name="Picture 7" descr="F:\你画我猜\更新\马克.png"/>
          <p:cNvPicPr>
            <a:picLocks noChangeAspect="1" noChangeArrowheads="1"/>
          </p:cNvPicPr>
          <p:nvPr/>
        </p:nvPicPr>
        <p:blipFill>
          <a:blip r:embed="rId2" cstate="print"/>
          <a:srcRect l="59297" r="-26844"/>
          <a:stretch>
            <a:fillRect/>
          </a:stretch>
        </p:blipFill>
        <p:spPr bwMode="auto">
          <a:xfrm rot="5400000">
            <a:off x="-2052236" y="6237812"/>
            <a:ext cx="5076071" cy="827584"/>
          </a:xfrm>
          <a:prstGeom prst="rect">
            <a:avLst/>
          </a:prstGeom>
          <a:solidFill>
            <a:srgbClr val="F9F7F0"/>
          </a:solidFill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781 -0.59505 L -1.66667E-6 1.09158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" y="29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F:\你画我猜\更新\4-[转换]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485942"/>
            <a:ext cx="8640960" cy="6759482"/>
          </a:xfrm>
          <a:prstGeom prst="rect">
            <a:avLst/>
          </a:prstGeom>
          <a:noFill/>
        </p:spPr>
      </p:pic>
      <p:sp>
        <p:nvSpPr>
          <p:cNvPr id="16" name="TextBox 15"/>
          <p:cNvSpPr txBox="1"/>
          <p:nvPr/>
        </p:nvSpPr>
        <p:spPr>
          <a:xfrm>
            <a:off x="1835696" y="2060848"/>
            <a:ext cx="619268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600" b="1" spc="600" dirty="0" smtClean="0">
                <a:solidFill>
                  <a:schemeClr val="bg2">
                    <a:lumMod val="25000"/>
                  </a:schemeClr>
                </a:solidFill>
                <a:latin typeface="ParkAvenue BT" pitchFamily="66" charset="0"/>
                <a:ea typeface="Gulim" pitchFamily="34" charset="-127"/>
              </a:rPr>
              <a:t>Thank</a:t>
            </a:r>
            <a:r>
              <a:rPr lang="zh-CN" altLang="en-US" sz="9600" b="1" spc="600" dirty="0" smtClean="0">
                <a:solidFill>
                  <a:schemeClr val="bg2">
                    <a:lumMod val="25000"/>
                  </a:schemeClr>
                </a:solidFill>
                <a:latin typeface="ParkAvenue BT" pitchFamily="66" charset="0"/>
                <a:ea typeface="Gulim" pitchFamily="34" charset="-127"/>
              </a:rPr>
              <a:t>  </a:t>
            </a:r>
            <a:r>
              <a:rPr lang="en-US" altLang="zh-CN" sz="9600" b="1" spc="600" dirty="0" smtClean="0">
                <a:solidFill>
                  <a:schemeClr val="bg2">
                    <a:lumMod val="25000"/>
                  </a:schemeClr>
                </a:solidFill>
                <a:latin typeface="ParkAvenue BT" pitchFamily="66" charset="0"/>
                <a:ea typeface="Gulim" pitchFamily="34" charset="-127"/>
              </a:rPr>
              <a:t>you</a:t>
            </a:r>
            <a:endParaRPr lang="zh-CN" altLang="en-US" sz="9600" b="1" spc="600" dirty="0">
              <a:solidFill>
                <a:schemeClr val="bg2">
                  <a:lumMod val="25000"/>
                </a:schemeClr>
              </a:solidFill>
              <a:latin typeface="ParkAvenue BT" pitchFamily="66" charset="0"/>
              <a:ea typeface="Gulim" pitchFamily="34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3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3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3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F:\你画我猜\nhwc\欢迎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33718" y="620688"/>
            <a:ext cx="4770530" cy="3816424"/>
          </a:xfrm>
          <a:prstGeom prst="rect">
            <a:avLst/>
          </a:prstGeom>
          <a:noFill/>
        </p:spPr>
      </p:pic>
      <p:sp>
        <p:nvSpPr>
          <p:cNvPr id="4" name="TextBox 3"/>
          <p:cNvSpPr txBox="1"/>
          <p:nvPr/>
        </p:nvSpPr>
        <p:spPr>
          <a:xfrm>
            <a:off x="3059832" y="4293096"/>
            <a:ext cx="230425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600" spc="600" dirty="0" smtClean="0">
                <a:solidFill>
                  <a:srgbClr val="0066FF"/>
                </a:solidFill>
                <a:latin typeface="Rosewood Std Regular" pitchFamily="82" charset="0"/>
              </a:rPr>
              <a:t>Q&amp;A</a:t>
            </a:r>
            <a:endParaRPr lang="zh-CN" altLang="en-US" sz="6600" spc="600" dirty="0">
              <a:solidFill>
                <a:srgbClr val="0066FF"/>
              </a:solidFill>
              <a:latin typeface="Rosewood Std Regular" pitchFamily="8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4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 tmFilter="0,0; .5, 1; 1, 1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 descr="F:\你画我猜\更新\紫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567" y="5445224"/>
            <a:ext cx="6192689" cy="1224000"/>
          </a:xfrm>
          <a:prstGeom prst="rect">
            <a:avLst/>
          </a:prstGeom>
          <a:noFill/>
        </p:spPr>
      </p:pic>
      <p:pic>
        <p:nvPicPr>
          <p:cNvPr id="2053" name="Picture 5" descr="F:\你画我猜\更新\蓝色png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3568" y="4365104"/>
            <a:ext cx="6192688" cy="1224000"/>
          </a:xfrm>
          <a:prstGeom prst="rect">
            <a:avLst/>
          </a:prstGeom>
          <a:noFill/>
        </p:spPr>
      </p:pic>
      <p:pic>
        <p:nvPicPr>
          <p:cNvPr id="2054" name="Picture 6" descr="F:\你画我猜\更新\绿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83568" y="3356992"/>
            <a:ext cx="6192688" cy="1224136"/>
          </a:xfrm>
          <a:prstGeom prst="rect">
            <a:avLst/>
          </a:prstGeom>
          <a:noFill/>
        </p:spPr>
      </p:pic>
      <p:pic>
        <p:nvPicPr>
          <p:cNvPr id="2052" name="Picture 4" descr="F:\你画我猜\更新\黄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83568" y="2204864"/>
            <a:ext cx="6192688" cy="1224136"/>
          </a:xfrm>
          <a:prstGeom prst="rect">
            <a:avLst/>
          </a:prstGeom>
          <a:noFill/>
        </p:spPr>
      </p:pic>
      <p:pic>
        <p:nvPicPr>
          <p:cNvPr id="1026" name="Picture 2" descr="F:\你画我猜\更新\橙2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83568" y="1124744"/>
            <a:ext cx="6192688" cy="1224136"/>
          </a:xfrm>
          <a:prstGeom prst="rect">
            <a:avLst/>
          </a:prstGeom>
          <a:noFill/>
        </p:spPr>
      </p:pic>
      <p:pic>
        <p:nvPicPr>
          <p:cNvPr id="1027" name="Picture 3" descr="F:\你画我猜\更新\红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83568" y="116632"/>
            <a:ext cx="6192689" cy="1224136"/>
          </a:xfrm>
          <a:prstGeom prst="rect">
            <a:avLst/>
          </a:prstGeom>
          <a:noFill/>
        </p:spPr>
      </p:pic>
      <p:sp>
        <p:nvSpPr>
          <p:cNvPr id="2" name="副标题 2"/>
          <p:cNvSpPr txBox="1">
            <a:spLocks/>
          </p:cNvSpPr>
          <p:nvPr/>
        </p:nvSpPr>
        <p:spPr>
          <a:xfrm>
            <a:off x="7884368" y="116632"/>
            <a:ext cx="1259632" cy="504056"/>
          </a:xfrm>
          <a:prstGeom prst="rect">
            <a:avLst/>
          </a:prstGeom>
        </p:spPr>
        <p:txBody>
          <a:bodyPr>
            <a:normAutofit fontScale="77500" lnSpcReduction="20000"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zh-CN" altLang="en-US" sz="4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【团子】请叫我天然萌 微博@团团团团团团团儿" pitchFamily="2" charset="2"/>
                <a:ea typeface="【团子】请叫我天然萌 微博@团团团团团团团儿" pitchFamily="2" charset="2"/>
                <a:cs typeface="【团子】请叫我天然萌 微博@团团团团团团团儿" pitchFamily="2" charset="2"/>
              </a:rPr>
              <a:t>朋</a:t>
            </a:r>
            <a:r>
              <a:rPr kumimoji="0" lang="zh-CN" altLang="en-US" sz="4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【团子】请叫我天然萌 微博@团团团团团团团儿" pitchFamily="2" charset="2"/>
                <a:ea typeface="【团子】请叫我天然萌 微博@团团团团团团团儿" pitchFamily="2" charset="2"/>
                <a:cs typeface="【团子】请叫我天然萌 微博@团团团团团团团儿" pitchFamily="2" charset="2"/>
              </a:rPr>
              <a:t>友</a:t>
            </a:r>
            <a:r>
              <a:rPr kumimoji="0" lang="zh-CN" altLang="en-US" sz="4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【团子】请叫我天然萌 微博@团团团团团团团儿" pitchFamily="2" charset="2"/>
                <a:ea typeface="【团子】请叫我天然萌 微博@团团团团团团团儿" pitchFamily="2" charset="2"/>
                <a:cs typeface="【团子】请叫我天然萌 微博@团团团团团团团儿" pitchFamily="2" charset="2"/>
              </a:rPr>
              <a:t>绘</a:t>
            </a:r>
            <a:endParaRPr kumimoji="0" lang="zh-CN" altLang="en-US" sz="40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【团子】请叫我天然萌 微博@团团团团团团团儿" pitchFamily="2" charset="2"/>
              <a:ea typeface="【团子】请叫我天然萌 微博@团团团团团团团儿" pitchFamily="2" charset="2"/>
              <a:cs typeface="【团子】请叫我天然萌 微博@团团团团团团团儿" pitchFamily="2" charset="2"/>
            </a:endParaRPr>
          </a:p>
        </p:txBody>
      </p:sp>
      <p:sp>
        <p:nvSpPr>
          <p:cNvPr id="4" name="副标题 2"/>
          <p:cNvSpPr txBox="1">
            <a:spLocks/>
          </p:cNvSpPr>
          <p:nvPr/>
        </p:nvSpPr>
        <p:spPr>
          <a:xfrm>
            <a:off x="6948264" y="6552728"/>
            <a:ext cx="2592288" cy="332656"/>
          </a:xfrm>
          <a:prstGeom prst="rect">
            <a:avLst/>
          </a:prstGeom>
        </p:spPr>
        <p:txBody>
          <a:bodyPr>
            <a:normAutofit fontScale="40000" lnSpcReduction="20000"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zh-CN" altLang="en-US" sz="4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幼圆" pitchFamily="49" charset="-122"/>
                <a:ea typeface="幼圆" pitchFamily="49" charset="-122"/>
                <a:cs typeface="白扇补-日系恱黑" pitchFamily="81" charset="-122"/>
              </a:rPr>
              <a:t>大连理工大学软件学院</a:t>
            </a:r>
            <a:endParaRPr kumimoji="0" lang="zh-CN" altLang="en-US" sz="40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幼圆" pitchFamily="49" charset="-122"/>
              <a:ea typeface="幼圆" pitchFamily="49" charset="-122"/>
              <a:cs typeface="白扇补-日系恱黑" pitchFamily="81" charset="-122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99592" y="476672"/>
            <a:ext cx="39604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u="sng" spc="600" dirty="0" smtClean="0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</a:rPr>
              <a:t>作品创意</a:t>
            </a:r>
            <a:endParaRPr lang="zh-CN" altLang="en-US" sz="3200" u="sng" spc="600" dirty="0">
              <a:solidFill>
                <a:srgbClr val="FFFF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99592" y="5805264"/>
            <a:ext cx="39604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作品特色和市场价值</a:t>
            </a:r>
            <a:endParaRPr lang="zh-CN" altLang="en-US" sz="32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99592" y="3645024"/>
            <a:ext cx="39604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spc="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利用技术</a:t>
            </a:r>
            <a:endParaRPr lang="zh-CN" altLang="en-US" sz="3200" spc="6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99592" y="1484784"/>
            <a:ext cx="39604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spc="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设计方案</a:t>
            </a:r>
            <a:endParaRPr lang="zh-CN" altLang="en-US" sz="3200" spc="6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99592" y="2564904"/>
            <a:ext cx="39604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spc="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成员分工</a:t>
            </a:r>
            <a:endParaRPr lang="zh-CN" altLang="en-US" sz="3200" spc="6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99592" y="4725144"/>
            <a:ext cx="39604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spc="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界面展示</a:t>
            </a:r>
            <a:endParaRPr lang="zh-CN" altLang="en-US" sz="3200" spc="6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9" grpId="0"/>
      <p:bldP spid="10" grpId="0"/>
      <p:bldP spid="11" grpId="0"/>
      <p:bldP spid="16" grpId="0"/>
      <p:bldP spid="1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2"/>
          <p:cNvSpPr txBox="1">
            <a:spLocks/>
          </p:cNvSpPr>
          <p:nvPr/>
        </p:nvSpPr>
        <p:spPr>
          <a:xfrm>
            <a:off x="7884368" y="116632"/>
            <a:ext cx="1259632" cy="504056"/>
          </a:xfrm>
          <a:prstGeom prst="rect">
            <a:avLst/>
          </a:prstGeom>
        </p:spPr>
        <p:txBody>
          <a:bodyPr>
            <a:normAutofit fontScale="77500" lnSpcReduction="20000"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zh-CN" altLang="en-US" sz="4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【团子】请叫我天然萌 微博@团团团团团团团儿" pitchFamily="2" charset="2"/>
                <a:ea typeface="【团子】请叫我天然萌 微博@团团团团团团团儿" pitchFamily="2" charset="2"/>
                <a:cs typeface="【团子】请叫我天然萌 微博@团团团团团团团儿" pitchFamily="2" charset="2"/>
              </a:rPr>
              <a:t>朋</a:t>
            </a:r>
            <a:r>
              <a:rPr kumimoji="0" lang="zh-CN" altLang="en-US" sz="4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【团子】请叫我天然萌 微博@团团团团团团团儿" pitchFamily="2" charset="2"/>
                <a:ea typeface="【团子】请叫我天然萌 微博@团团团团团团团儿" pitchFamily="2" charset="2"/>
                <a:cs typeface="【团子】请叫我天然萌 微博@团团团团团团团儿" pitchFamily="2" charset="2"/>
              </a:rPr>
              <a:t>友</a:t>
            </a:r>
            <a:r>
              <a:rPr kumimoji="0" lang="zh-CN" altLang="en-US" sz="4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【团子】请叫我天然萌 微博@团团团团团团团儿" pitchFamily="2" charset="2"/>
                <a:ea typeface="【团子】请叫我天然萌 微博@团团团团团团团儿" pitchFamily="2" charset="2"/>
                <a:cs typeface="【团子】请叫我天然萌 微博@团团团团团团团儿" pitchFamily="2" charset="2"/>
              </a:rPr>
              <a:t>绘</a:t>
            </a:r>
            <a:endParaRPr kumimoji="0" lang="zh-CN" altLang="en-US" sz="40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【团子】请叫我天然萌 微博@团团团团团团团儿" pitchFamily="2" charset="2"/>
              <a:ea typeface="【团子】请叫我天然萌 微博@团团团团团团团儿" pitchFamily="2" charset="2"/>
              <a:cs typeface="【团子】请叫我天然萌 微博@团团团团团团团儿" pitchFamily="2" charset="2"/>
            </a:endParaRPr>
          </a:p>
        </p:txBody>
      </p:sp>
      <p:sp>
        <p:nvSpPr>
          <p:cNvPr id="4" name="副标题 2"/>
          <p:cNvSpPr txBox="1">
            <a:spLocks/>
          </p:cNvSpPr>
          <p:nvPr/>
        </p:nvSpPr>
        <p:spPr>
          <a:xfrm>
            <a:off x="6948264" y="6552728"/>
            <a:ext cx="2592288" cy="332656"/>
          </a:xfrm>
          <a:prstGeom prst="rect">
            <a:avLst/>
          </a:prstGeom>
        </p:spPr>
        <p:txBody>
          <a:bodyPr>
            <a:normAutofit fontScale="40000" lnSpcReduction="20000"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zh-CN" altLang="en-US" sz="4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幼圆" pitchFamily="49" charset="-122"/>
                <a:ea typeface="幼圆" pitchFamily="49" charset="-122"/>
                <a:cs typeface="白扇补-日系恱黑" pitchFamily="81" charset="-122"/>
              </a:rPr>
              <a:t>大连理工大学软件学院</a:t>
            </a:r>
            <a:endParaRPr kumimoji="0" lang="zh-CN" altLang="en-US" sz="40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幼圆" pitchFamily="49" charset="-122"/>
              <a:ea typeface="幼圆" pitchFamily="49" charset="-122"/>
              <a:cs typeface="白扇补-日系恱黑" pitchFamily="81" charset="-122"/>
            </a:endParaRPr>
          </a:p>
        </p:txBody>
      </p:sp>
      <p:pic>
        <p:nvPicPr>
          <p:cNvPr id="5" name="Picture 8" descr="F:\你画我猜\更新\铅笔.png"/>
          <p:cNvPicPr>
            <a:picLocks noChangeAspect="1" noChangeArrowheads="1"/>
          </p:cNvPicPr>
          <p:nvPr/>
        </p:nvPicPr>
        <p:blipFill>
          <a:blip r:embed="rId2" cstate="print"/>
          <a:srcRect r="39856"/>
          <a:stretch>
            <a:fillRect/>
          </a:stretch>
        </p:blipFill>
        <p:spPr bwMode="auto">
          <a:xfrm rot="5400000">
            <a:off x="-1958416" y="1435087"/>
            <a:ext cx="4563889" cy="1296145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107504" y="1124744"/>
            <a:ext cx="553998" cy="230425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400" spc="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作 品 创 意 </a:t>
            </a:r>
            <a:endParaRPr lang="zh-CN" altLang="en-US" sz="2400" spc="6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内容占位符 7"/>
          <p:cNvSpPr>
            <a:spLocks noGrp="1"/>
          </p:cNvSpPr>
          <p:nvPr>
            <p:ph idx="1"/>
          </p:nvPr>
        </p:nvSpPr>
        <p:spPr>
          <a:xfrm>
            <a:off x="1393304" y="1340768"/>
            <a:ext cx="5482952" cy="1008112"/>
          </a:xfrm>
        </p:spPr>
        <p:txBody>
          <a:bodyPr>
            <a:normAutofit/>
          </a:bodyPr>
          <a:lstStyle/>
          <a:p>
            <a:r>
              <a:rPr lang="zh-CN" altLang="en-US" sz="2800" spc="300" dirty="0" smtClean="0">
                <a:solidFill>
                  <a:schemeClr val="bg2">
                    <a:lumMod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移动端发展的大趋势</a:t>
            </a:r>
            <a:endParaRPr lang="zh-CN" altLang="en-US" sz="2800" spc="300" dirty="0">
              <a:solidFill>
                <a:schemeClr val="bg2">
                  <a:lumMod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内容占位符 7"/>
          <p:cNvSpPr txBox="1">
            <a:spLocks/>
          </p:cNvSpPr>
          <p:nvPr/>
        </p:nvSpPr>
        <p:spPr>
          <a:xfrm>
            <a:off x="1403648" y="2636912"/>
            <a:ext cx="6059016" cy="10081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lvl="0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zh-CN" altLang="en-US" sz="2800" spc="300" dirty="0" smtClean="0">
                <a:solidFill>
                  <a:schemeClr val="bg2">
                    <a:lumMod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老游戏</a:t>
            </a:r>
            <a:r>
              <a:rPr lang="en-US" altLang="zh-CN" sz="2800" spc="300" dirty="0" smtClean="0">
                <a:solidFill>
                  <a:schemeClr val="bg2">
                    <a:lumMod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+</a:t>
            </a:r>
            <a:r>
              <a:rPr lang="zh-CN" altLang="en-US" sz="2800" spc="300" dirty="0" smtClean="0">
                <a:solidFill>
                  <a:schemeClr val="bg2">
                    <a:lumMod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新玩法</a:t>
            </a:r>
            <a:r>
              <a:rPr lang="en-US" altLang="zh-CN" sz="2800" spc="300" dirty="0" smtClean="0">
                <a:solidFill>
                  <a:schemeClr val="bg2">
                    <a:lumMod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+</a:t>
            </a:r>
            <a:r>
              <a:rPr lang="zh-CN" altLang="en-US" sz="2800" spc="300" dirty="0" smtClean="0">
                <a:solidFill>
                  <a:schemeClr val="bg2">
                    <a:lumMod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新创意</a:t>
            </a:r>
          </a:p>
        </p:txBody>
      </p:sp>
      <p:sp>
        <p:nvSpPr>
          <p:cNvPr id="10" name="内容占位符 7"/>
          <p:cNvSpPr txBox="1">
            <a:spLocks/>
          </p:cNvSpPr>
          <p:nvPr/>
        </p:nvSpPr>
        <p:spPr>
          <a:xfrm>
            <a:off x="1393304" y="3789040"/>
            <a:ext cx="7211144" cy="201622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lvl="0" indent="-342900">
              <a:lnSpc>
                <a:spcPct val="160000"/>
              </a:lnSpc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zh-CN" altLang="en-US" sz="2800" spc="300" dirty="0" smtClean="0">
                <a:solidFill>
                  <a:schemeClr val="bg2">
                    <a:lumMod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力求实现在较大范围内无需联网便能多人联机游戏</a:t>
            </a:r>
          </a:p>
        </p:txBody>
      </p:sp>
      <p:pic>
        <p:nvPicPr>
          <p:cNvPr id="3074" name="Picture 2" descr="F:\你画我猜\更新\铅笔.png"/>
          <p:cNvPicPr>
            <a:picLocks noChangeAspect="1" noChangeArrowheads="1"/>
          </p:cNvPicPr>
          <p:nvPr/>
        </p:nvPicPr>
        <p:blipFill>
          <a:blip r:embed="rId2" cstate="print"/>
          <a:srcRect l="59211" r="-27192"/>
          <a:stretch>
            <a:fillRect/>
          </a:stretch>
        </p:blipFill>
        <p:spPr bwMode="auto">
          <a:xfrm rot="5400000">
            <a:off x="-2232756" y="6273317"/>
            <a:ext cx="5040558" cy="1224136"/>
          </a:xfrm>
          <a:prstGeom prst="rect">
            <a:avLst/>
          </a:prstGeom>
          <a:solidFill>
            <a:srgbClr val="F9F7F0"/>
          </a:solidFill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 -0.67199 L -3.61111E-6 -4.44444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" y="33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mph" presetSubtype="1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 override="childStyle">
                                        <p:cTn id="19" dur="indefinite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style.fontStyle</p:attrName>
                                        </p:attrNameLst>
                                      </p:cBhvr>
                                      <p:to>
                                        <p:strVal val="normal"/>
                                      </p:to>
                                    </p:set>
                                    <p:set>
                                      <p:cBhvr override="childStyle">
                                        <p:cTn id="20" dur="indefinite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  <p:set>
                                      <p:cBhvr override="childStyle">
                                        <p:cTn id="21" dur="indefinite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fals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" presetClass="emph" presetSubtype="1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 override="childStyle">
                                        <p:cTn id="25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style.fontStyle</p:attrName>
                                        </p:attrNameLst>
                                      </p:cBhvr>
                                      <p:to>
                                        <p:strVal val="normal"/>
                                      </p:to>
                                    </p:set>
                                    <p:set>
                                      <p:cBhvr override="childStyle">
                                        <p:cTn id="26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  <p:set>
                                      <p:cBhvr override="childStyle">
                                        <p:cTn id="27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fals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" presetClass="emph" presetSubtype="1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 override="childStyle">
                                        <p:cTn id="31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style.fontStyle</p:attrName>
                                        </p:attrNameLst>
                                      </p:cBhvr>
                                      <p:to>
                                        <p:strVal val="normal"/>
                                      </p:to>
                                    </p:set>
                                    <p:set>
                                      <p:cBhvr override="childStyle">
                                        <p:cTn id="32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  <p:set>
                                      <p:cBhvr override="childStyle">
                                        <p:cTn id="33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fals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8" grpId="1" build="allAtOnce"/>
      <p:bldP spid="9" grpId="0"/>
      <p:bldP spid="9" grpId="1"/>
      <p:bldP spid="10" grpId="0"/>
      <p:bldP spid="10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 descr="F:\你画我猜\更新\紫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567" y="5445224"/>
            <a:ext cx="6192689" cy="1224000"/>
          </a:xfrm>
          <a:prstGeom prst="rect">
            <a:avLst/>
          </a:prstGeom>
          <a:noFill/>
        </p:spPr>
      </p:pic>
      <p:pic>
        <p:nvPicPr>
          <p:cNvPr id="2053" name="Picture 5" descr="F:\你画我猜\更新\蓝色png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3568" y="4365104"/>
            <a:ext cx="6192688" cy="1224000"/>
          </a:xfrm>
          <a:prstGeom prst="rect">
            <a:avLst/>
          </a:prstGeom>
          <a:noFill/>
        </p:spPr>
      </p:pic>
      <p:pic>
        <p:nvPicPr>
          <p:cNvPr id="2054" name="Picture 6" descr="F:\你画我猜\更新\绿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83568" y="3356992"/>
            <a:ext cx="6192688" cy="1224136"/>
          </a:xfrm>
          <a:prstGeom prst="rect">
            <a:avLst/>
          </a:prstGeom>
          <a:noFill/>
        </p:spPr>
      </p:pic>
      <p:pic>
        <p:nvPicPr>
          <p:cNvPr id="2052" name="Picture 4" descr="F:\你画我猜\更新\黄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83568" y="2204864"/>
            <a:ext cx="6192688" cy="1224136"/>
          </a:xfrm>
          <a:prstGeom prst="rect">
            <a:avLst/>
          </a:prstGeom>
          <a:noFill/>
        </p:spPr>
      </p:pic>
      <p:pic>
        <p:nvPicPr>
          <p:cNvPr id="1026" name="Picture 2" descr="F:\你画我猜\更新\橙2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83568" y="1124744"/>
            <a:ext cx="6192688" cy="1224136"/>
          </a:xfrm>
          <a:prstGeom prst="rect">
            <a:avLst/>
          </a:prstGeom>
          <a:noFill/>
        </p:spPr>
      </p:pic>
      <p:pic>
        <p:nvPicPr>
          <p:cNvPr id="1027" name="Picture 3" descr="F:\你画我猜\更新\红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83568" y="116632"/>
            <a:ext cx="6192689" cy="1224136"/>
          </a:xfrm>
          <a:prstGeom prst="rect">
            <a:avLst/>
          </a:prstGeom>
          <a:noFill/>
        </p:spPr>
      </p:pic>
      <p:sp>
        <p:nvSpPr>
          <p:cNvPr id="2" name="副标题 2"/>
          <p:cNvSpPr txBox="1">
            <a:spLocks/>
          </p:cNvSpPr>
          <p:nvPr/>
        </p:nvSpPr>
        <p:spPr>
          <a:xfrm>
            <a:off x="7884368" y="116632"/>
            <a:ext cx="1259632" cy="504056"/>
          </a:xfrm>
          <a:prstGeom prst="rect">
            <a:avLst/>
          </a:prstGeom>
        </p:spPr>
        <p:txBody>
          <a:bodyPr>
            <a:normAutofit fontScale="77500" lnSpcReduction="20000"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zh-CN" altLang="en-US" sz="4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【团子】请叫我天然萌 微博@团团团团团团团儿" pitchFamily="2" charset="2"/>
                <a:ea typeface="【团子】请叫我天然萌 微博@团团团团团团团儿" pitchFamily="2" charset="2"/>
                <a:cs typeface="【团子】请叫我天然萌 微博@团团团团团团团儿" pitchFamily="2" charset="2"/>
              </a:rPr>
              <a:t>朋</a:t>
            </a:r>
            <a:r>
              <a:rPr kumimoji="0" lang="zh-CN" altLang="en-US" sz="4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【团子】请叫我天然萌 微博@团团团团团团团儿" pitchFamily="2" charset="2"/>
                <a:ea typeface="【团子】请叫我天然萌 微博@团团团团团团团儿" pitchFamily="2" charset="2"/>
                <a:cs typeface="【团子】请叫我天然萌 微博@团团团团团团团儿" pitchFamily="2" charset="2"/>
              </a:rPr>
              <a:t>友</a:t>
            </a:r>
            <a:r>
              <a:rPr kumimoji="0" lang="zh-CN" altLang="en-US" sz="4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【团子】请叫我天然萌 微博@团团团团团团团儿" pitchFamily="2" charset="2"/>
                <a:ea typeface="【团子】请叫我天然萌 微博@团团团团团团团儿" pitchFamily="2" charset="2"/>
                <a:cs typeface="【团子】请叫我天然萌 微博@团团团团团团团儿" pitchFamily="2" charset="2"/>
              </a:rPr>
              <a:t>绘</a:t>
            </a:r>
            <a:endParaRPr kumimoji="0" lang="zh-CN" altLang="en-US" sz="40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【团子】请叫我天然萌 微博@团团团团团团团儿" pitchFamily="2" charset="2"/>
              <a:ea typeface="【团子】请叫我天然萌 微博@团团团团团团团儿" pitchFamily="2" charset="2"/>
              <a:cs typeface="【团子】请叫我天然萌 微博@团团团团团团团儿" pitchFamily="2" charset="2"/>
            </a:endParaRPr>
          </a:p>
        </p:txBody>
      </p:sp>
      <p:sp>
        <p:nvSpPr>
          <p:cNvPr id="4" name="副标题 2"/>
          <p:cNvSpPr txBox="1">
            <a:spLocks/>
          </p:cNvSpPr>
          <p:nvPr/>
        </p:nvSpPr>
        <p:spPr>
          <a:xfrm>
            <a:off x="6948264" y="6552728"/>
            <a:ext cx="2592288" cy="332656"/>
          </a:xfrm>
          <a:prstGeom prst="rect">
            <a:avLst/>
          </a:prstGeom>
        </p:spPr>
        <p:txBody>
          <a:bodyPr>
            <a:normAutofit fontScale="40000" lnSpcReduction="20000"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zh-CN" altLang="en-US" sz="4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幼圆" pitchFamily="49" charset="-122"/>
                <a:ea typeface="幼圆" pitchFamily="49" charset="-122"/>
                <a:cs typeface="白扇补-日系恱黑" pitchFamily="81" charset="-122"/>
              </a:rPr>
              <a:t>大连理工大学软件学院</a:t>
            </a:r>
            <a:endParaRPr kumimoji="0" lang="zh-CN" altLang="en-US" sz="40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幼圆" pitchFamily="49" charset="-122"/>
              <a:ea typeface="幼圆" pitchFamily="49" charset="-122"/>
              <a:cs typeface="白扇补-日系恱黑" pitchFamily="81" charset="-122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99592" y="476672"/>
            <a:ext cx="39604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spc="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作品创意</a:t>
            </a:r>
            <a:endParaRPr lang="zh-CN" altLang="en-US" sz="3200" spc="6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99592" y="5805264"/>
            <a:ext cx="39604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作品特色和市场价值</a:t>
            </a:r>
            <a:endParaRPr lang="zh-CN" altLang="en-US" sz="32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99592" y="3645024"/>
            <a:ext cx="39604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spc="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利用技术</a:t>
            </a:r>
            <a:endParaRPr lang="zh-CN" altLang="en-US" sz="3200" spc="6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99592" y="1484784"/>
            <a:ext cx="39604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u="sng" spc="600" dirty="0" smtClean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rPr>
              <a:t>设计方案</a:t>
            </a:r>
            <a:endParaRPr lang="zh-CN" altLang="en-US" sz="3200" u="sng" spc="600" dirty="0">
              <a:solidFill>
                <a:srgbClr val="0000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99592" y="2564904"/>
            <a:ext cx="39604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spc="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成员分工</a:t>
            </a:r>
            <a:endParaRPr lang="zh-CN" altLang="en-US" sz="3200" spc="6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99592" y="4725144"/>
            <a:ext cx="39604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spc="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界面展示</a:t>
            </a:r>
            <a:endParaRPr lang="zh-CN" altLang="en-US" sz="3200" spc="6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9" grpId="0"/>
      <p:bldP spid="10" grpId="0"/>
      <p:bldP spid="11" grpId="0"/>
      <p:bldP spid="16" grpId="0"/>
      <p:bldP spid="1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Picture 4" descr="F:\你画我猜\更新\黄.png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-36512" y="-74449"/>
            <a:ext cx="6408712" cy="1199193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179512" y="260648"/>
            <a:ext cx="41044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spc="600" dirty="0" smtClean="0">
                <a:solidFill>
                  <a:schemeClr val="bg2">
                    <a:lumMod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总</a:t>
            </a:r>
            <a:r>
              <a:rPr lang="zh-CN" altLang="zh-CN" sz="3200" spc="600" dirty="0" smtClean="0">
                <a:solidFill>
                  <a:schemeClr val="bg2">
                    <a:lumMod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体功能结构</a:t>
            </a:r>
            <a:endParaRPr lang="zh-CN" altLang="zh-CN" sz="3200" spc="600" dirty="0">
              <a:solidFill>
                <a:schemeClr val="bg2">
                  <a:lumMod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副标题 2"/>
          <p:cNvSpPr txBox="1">
            <a:spLocks/>
          </p:cNvSpPr>
          <p:nvPr/>
        </p:nvSpPr>
        <p:spPr>
          <a:xfrm>
            <a:off x="7884368" y="116632"/>
            <a:ext cx="1259632" cy="504056"/>
          </a:xfrm>
          <a:prstGeom prst="rect">
            <a:avLst/>
          </a:prstGeom>
        </p:spPr>
        <p:txBody>
          <a:bodyPr>
            <a:normAutofit fontScale="77500" lnSpcReduction="20000"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zh-CN" altLang="en-US" sz="4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【团子】请叫我天然萌 微博@团团团团团团团儿" pitchFamily="2" charset="2"/>
                <a:ea typeface="【团子】请叫我天然萌 微博@团团团团团团团儿" pitchFamily="2" charset="2"/>
                <a:cs typeface="【团子】请叫我天然萌 微博@团团团团团团团儿" pitchFamily="2" charset="2"/>
              </a:rPr>
              <a:t>朋</a:t>
            </a:r>
            <a:r>
              <a:rPr kumimoji="0" lang="zh-CN" altLang="en-US" sz="4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【团子】请叫我天然萌 微博@团团团团团团团儿" pitchFamily="2" charset="2"/>
                <a:ea typeface="【团子】请叫我天然萌 微博@团团团团团团团儿" pitchFamily="2" charset="2"/>
                <a:cs typeface="【团子】请叫我天然萌 微博@团团团团团团团儿" pitchFamily="2" charset="2"/>
              </a:rPr>
              <a:t>友</a:t>
            </a:r>
            <a:r>
              <a:rPr kumimoji="0" lang="zh-CN" altLang="en-US" sz="4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【团子】请叫我天然萌 微博@团团团团团团团儿" pitchFamily="2" charset="2"/>
                <a:ea typeface="【团子】请叫我天然萌 微博@团团团团团团团儿" pitchFamily="2" charset="2"/>
                <a:cs typeface="【团子】请叫我天然萌 微博@团团团团团团团儿" pitchFamily="2" charset="2"/>
              </a:rPr>
              <a:t>绘</a:t>
            </a:r>
            <a:endParaRPr kumimoji="0" lang="zh-CN" altLang="en-US" sz="40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【团子】请叫我天然萌 微博@团团团团团团团儿" pitchFamily="2" charset="2"/>
              <a:ea typeface="【团子】请叫我天然萌 微博@团团团团团团团儿" pitchFamily="2" charset="2"/>
              <a:cs typeface="【团子】请叫我天然萌 微博@团团团团团团团儿" pitchFamily="2" charset="2"/>
            </a:endParaRPr>
          </a:p>
        </p:txBody>
      </p:sp>
      <p:sp>
        <p:nvSpPr>
          <p:cNvPr id="8" name="副标题 2"/>
          <p:cNvSpPr txBox="1">
            <a:spLocks/>
          </p:cNvSpPr>
          <p:nvPr/>
        </p:nvSpPr>
        <p:spPr>
          <a:xfrm>
            <a:off x="6948264" y="6552728"/>
            <a:ext cx="2592288" cy="332656"/>
          </a:xfrm>
          <a:prstGeom prst="rect">
            <a:avLst/>
          </a:prstGeom>
        </p:spPr>
        <p:txBody>
          <a:bodyPr>
            <a:normAutofit fontScale="40000" lnSpcReduction="20000"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zh-CN" altLang="en-US" sz="4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白扇补-日系恱黑" pitchFamily="81" charset="-122"/>
              </a:rPr>
              <a:t>大连理工大学软件学院</a:t>
            </a:r>
            <a:endParaRPr kumimoji="0" lang="zh-CN" altLang="en-US" sz="40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白扇补-日系恱黑" pitchFamily="81" charset="-122"/>
            </a:endParaRPr>
          </a:p>
        </p:txBody>
      </p:sp>
      <p:pic>
        <p:nvPicPr>
          <p:cNvPr id="2050" name="Picture 2" descr="C:\Users\vaio\Desktop\图片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180528" y="1700808"/>
            <a:ext cx="9577064" cy="437269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4" presetClass="entr" presetSubtype="0" accel="100000" fill="hold" grpId="3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4" presetClass="entr" presetSubtype="0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3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F:\你画我猜\更新\黄.png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-36512" y="-74449"/>
            <a:ext cx="6408712" cy="1199193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179512" y="260648"/>
            <a:ext cx="41044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spc="600" dirty="0" err="1" smtClean="0">
                <a:solidFill>
                  <a:schemeClr val="bg2">
                    <a:lumMod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wifi</a:t>
            </a:r>
            <a:r>
              <a:rPr lang="zh-CN" altLang="zh-CN" sz="3200" spc="600" dirty="0" smtClean="0">
                <a:solidFill>
                  <a:schemeClr val="bg2">
                    <a:lumMod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热点模块</a:t>
            </a:r>
          </a:p>
        </p:txBody>
      </p:sp>
      <p:pic>
        <p:nvPicPr>
          <p:cNvPr id="5122" name="图片 12" descr="热点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223005" y="1988840"/>
            <a:ext cx="9619541" cy="32403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副标题 2"/>
          <p:cNvSpPr txBox="1">
            <a:spLocks/>
          </p:cNvSpPr>
          <p:nvPr/>
        </p:nvSpPr>
        <p:spPr>
          <a:xfrm>
            <a:off x="7884368" y="116632"/>
            <a:ext cx="1259632" cy="504056"/>
          </a:xfrm>
          <a:prstGeom prst="rect">
            <a:avLst/>
          </a:prstGeom>
        </p:spPr>
        <p:txBody>
          <a:bodyPr>
            <a:normAutofit fontScale="77500" lnSpcReduction="20000"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zh-CN" altLang="en-US" sz="4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【团子】请叫我天然萌 微博@团团团团团团团儿" pitchFamily="2" charset="2"/>
                <a:ea typeface="【团子】请叫我天然萌 微博@团团团团团团团儿" pitchFamily="2" charset="2"/>
                <a:cs typeface="【团子】请叫我天然萌 微博@团团团团团团团儿" pitchFamily="2" charset="2"/>
              </a:rPr>
              <a:t>朋</a:t>
            </a:r>
            <a:r>
              <a:rPr kumimoji="0" lang="zh-CN" altLang="en-US" sz="4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【团子】请叫我天然萌 微博@团团团团团团团儿" pitchFamily="2" charset="2"/>
                <a:ea typeface="【团子】请叫我天然萌 微博@团团团团团团团儿" pitchFamily="2" charset="2"/>
                <a:cs typeface="【团子】请叫我天然萌 微博@团团团团团团团儿" pitchFamily="2" charset="2"/>
              </a:rPr>
              <a:t>友</a:t>
            </a:r>
            <a:r>
              <a:rPr kumimoji="0" lang="zh-CN" altLang="en-US" sz="4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【团子】请叫我天然萌 微博@团团团团团团团儿" pitchFamily="2" charset="2"/>
                <a:ea typeface="【团子】请叫我天然萌 微博@团团团团团团团儿" pitchFamily="2" charset="2"/>
                <a:cs typeface="【团子】请叫我天然萌 微博@团团团团团团团儿" pitchFamily="2" charset="2"/>
              </a:rPr>
              <a:t>绘</a:t>
            </a:r>
            <a:endParaRPr kumimoji="0" lang="zh-CN" altLang="en-US" sz="40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【团子】请叫我天然萌 微博@团团团团团团团儿" pitchFamily="2" charset="2"/>
              <a:ea typeface="【团子】请叫我天然萌 微博@团团团团团团团儿" pitchFamily="2" charset="2"/>
              <a:cs typeface="【团子】请叫我天然萌 微博@团团团团团团团儿" pitchFamily="2" charset="2"/>
            </a:endParaRPr>
          </a:p>
        </p:txBody>
      </p:sp>
      <p:sp>
        <p:nvSpPr>
          <p:cNvPr id="8" name="副标题 2"/>
          <p:cNvSpPr txBox="1">
            <a:spLocks/>
          </p:cNvSpPr>
          <p:nvPr/>
        </p:nvSpPr>
        <p:spPr>
          <a:xfrm>
            <a:off x="6948264" y="6552728"/>
            <a:ext cx="2592288" cy="332656"/>
          </a:xfrm>
          <a:prstGeom prst="rect">
            <a:avLst/>
          </a:prstGeom>
        </p:spPr>
        <p:txBody>
          <a:bodyPr>
            <a:normAutofit fontScale="40000" lnSpcReduction="20000"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zh-CN" altLang="en-US" sz="4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白扇补-日系恱黑" pitchFamily="81" charset="-122"/>
              </a:rPr>
              <a:t>大连理工大学软件学院</a:t>
            </a:r>
            <a:endParaRPr kumimoji="0" lang="zh-CN" altLang="en-US" sz="40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白扇补-日系恱黑" pitchFamily="8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4" presetClass="entr" presetSubtype="0" ac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4" presetClass="entr" presetSubtype="0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F:\你画我猜\更新\黄.png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-36512" y="-74449"/>
            <a:ext cx="6408712" cy="1199193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179512" y="260648"/>
            <a:ext cx="41044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zh-CN" sz="3200" spc="600" dirty="0" smtClean="0">
                <a:solidFill>
                  <a:schemeClr val="bg2">
                    <a:lumMod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界面模块</a:t>
            </a:r>
          </a:p>
        </p:txBody>
      </p:sp>
      <p:pic>
        <p:nvPicPr>
          <p:cNvPr id="6146" name="图片 13" descr="界面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008" y="2132856"/>
            <a:ext cx="9044496" cy="31683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副标题 2"/>
          <p:cNvSpPr txBox="1">
            <a:spLocks/>
          </p:cNvSpPr>
          <p:nvPr/>
        </p:nvSpPr>
        <p:spPr>
          <a:xfrm>
            <a:off x="7884368" y="116632"/>
            <a:ext cx="1259632" cy="504056"/>
          </a:xfrm>
          <a:prstGeom prst="rect">
            <a:avLst/>
          </a:prstGeom>
        </p:spPr>
        <p:txBody>
          <a:bodyPr>
            <a:normAutofit fontScale="77500" lnSpcReduction="20000"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zh-CN" altLang="en-US" sz="4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【团子】请叫我天然萌 微博@团团团团团团团儿" pitchFamily="2" charset="2"/>
                <a:ea typeface="【团子】请叫我天然萌 微博@团团团团团团团儿" pitchFamily="2" charset="2"/>
                <a:cs typeface="【团子】请叫我天然萌 微博@团团团团团团团儿" pitchFamily="2" charset="2"/>
              </a:rPr>
              <a:t>朋</a:t>
            </a:r>
            <a:r>
              <a:rPr kumimoji="0" lang="zh-CN" altLang="en-US" sz="4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【团子】请叫我天然萌 微博@团团团团团团团儿" pitchFamily="2" charset="2"/>
                <a:ea typeface="【团子】请叫我天然萌 微博@团团团团团团团儿" pitchFamily="2" charset="2"/>
                <a:cs typeface="【团子】请叫我天然萌 微博@团团团团团团团儿" pitchFamily="2" charset="2"/>
              </a:rPr>
              <a:t>友</a:t>
            </a:r>
            <a:r>
              <a:rPr kumimoji="0" lang="zh-CN" altLang="en-US" sz="4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【团子】请叫我天然萌 微博@团团团团团团团儿" pitchFamily="2" charset="2"/>
                <a:ea typeface="【团子】请叫我天然萌 微博@团团团团团团团儿" pitchFamily="2" charset="2"/>
                <a:cs typeface="【团子】请叫我天然萌 微博@团团团团团团团儿" pitchFamily="2" charset="2"/>
              </a:rPr>
              <a:t>绘</a:t>
            </a:r>
            <a:endParaRPr kumimoji="0" lang="zh-CN" altLang="en-US" sz="40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【团子】请叫我天然萌 微博@团团团团团团团儿" pitchFamily="2" charset="2"/>
              <a:ea typeface="【团子】请叫我天然萌 微博@团团团团团团团儿" pitchFamily="2" charset="2"/>
              <a:cs typeface="【团子】请叫我天然萌 微博@团团团团团团团儿" pitchFamily="2" charset="2"/>
            </a:endParaRPr>
          </a:p>
        </p:txBody>
      </p:sp>
      <p:sp>
        <p:nvSpPr>
          <p:cNvPr id="7" name="副标题 2"/>
          <p:cNvSpPr txBox="1">
            <a:spLocks/>
          </p:cNvSpPr>
          <p:nvPr/>
        </p:nvSpPr>
        <p:spPr>
          <a:xfrm>
            <a:off x="6948264" y="6552728"/>
            <a:ext cx="2592288" cy="332656"/>
          </a:xfrm>
          <a:prstGeom prst="rect">
            <a:avLst/>
          </a:prstGeom>
        </p:spPr>
        <p:txBody>
          <a:bodyPr>
            <a:normAutofit fontScale="40000" lnSpcReduction="20000"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zh-CN" altLang="en-US" sz="4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白扇补-日系恱黑" pitchFamily="81" charset="-122"/>
              </a:rPr>
              <a:t>大连理工大学软件学院</a:t>
            </a:r>
            <a:endParaRPr kumimoji="0" lang="zh-CN" altLang="en-US" sz="40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白扇补-日系恱黑" pitchFamily="8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4" presetClass="entr" presetSubtype="0" ac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4" presetClass="entr" presetSubtype="0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427</TotalTime>
  <Words>595</Words>
  <Application>Microsoft Office PowerPoint</Application>
  <PresentationFormat>全屏显示(4:3)</PresentationFormat>
  <Paragraphs>150</Paragraphs>
  <Slides>32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32</vt:i4>
      </vt:variant>
    </vt:vector>
  </HeadingPairs>
  <TitlesOfParts>
    <vt:vector size="33" baseType="lpstr">
      <vt:lpstr>Office 主题</vt:lpstr>
      <vt:lpstr>幻灯片 1</vt:lpstr>
      <vt:lpstr>幻灯片 2</vt:lpstr>
      <vt:lpstr>幻灯片 3</vt:lpstr>
      <vt:lpstr>幻灯片 4</vt:lpstr>
      <vt:lpstr>幻灯片 5</vt:lpstr>
      <vt:lpstr>幻灯片 6</vt:lpstr>
      <vt:lpstr>幻灯片 7</vt:lpstr>
      <vt:lpstr>幻灯片 8</vt:lpstr>
      <vt:lpstr>幻灯片 9</vt:lpstr>
      <vt:lpstr>幻灯片 10</vt:lpstr>
      <vt:lpstr>幻灯片 11</vt:lpstr>
      <vt:lpstr>幻灯片 12</vt:lpstr>
      <vt:lpstr>幻灯片 13</vt:lpstr>
      <vt:lpstr>幻灯片 14</vt:lpstr>
      <vt:lpstr>幻灯片 15</vt:lpstr>
      <vt:lpstr>幻灯片 16</vt:lpstr>
      <vt:lpstr>幻灯片 17</vt:lpstr>
      <vt:lpstr>幻灯片 18</vt:lpstr>
      <vt:lpstr>幻灯片 19</vt:lpstr>
      <vt:lpstr>幻灯片 20</vt:lpstr>
      <vt:lpstr>幻灯片 21</vt:lpstr>
      <vt:lpstr>幻灯片 22</vt:lpstr>
      <vt:lpstr>幻灯片 23</vt:lpstr>
      <vt:lpstr>幻灯片 24</vt:lpstr>
      <vt:lpstr>幻灯片 25</vt:lpstr>
      <vt:lpstr>幻灯片 26</vt:lpstr>
      <vt:lpstr>幻灯片 27</vt:lpstr>
      <vt:lpstr>幻灯片 28</vt:lpstr>
      <vt:lpstr>幻灯片 29</vt:lpstr>
      <vt:lpstr>幻灯片 30</vt:lpstr>
      <vt:lpstr>幻灯片 31</vt:lpstr>
      <vt:lpstr>幻灯片 32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vaio</dc:creator>
  <cp:lastModifiedBy>vaio</cp:lastModifiedBy>
  <cp:revision>91</cp:revision>
  <dcterms:created xsi:type="dcterms:W3CDTF">2014-09-11T10:58:30Z</dcterms:created>
  <dcterms:modified xsi:type="dcterms:W3CDTF">2014-11-01T09:06:40Z</dcterms:modified>
</cp:coreProperties>
</file>